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281" r:id="rId3"/>
    <p:sldId id="258" r:id="rId4"/>
    <p:sldId id="259" r:id="rId5"/>
    <p:sldId id="260" r:id="rId6"/>
    <p:sldId id="261" r:id="rId7"/>
    <p:sldId id="278" r:id="rId8"/>
    <p:sldId id="279" r:id="rId9"/>
    <p:sldId id="280" r:id="rId10"/>
    <p:sldId id="285" r:id="rId11"/>
    <p:sldId id="265" r:id="rId12"/>
    <p:sldId id="271" r:id="rId13"/>
    <p:sldId id="270" r:id="rId14"/>
    <p:sldId id="269" r:id="rId15"/>
    <p:sldId id="272" r:id="rId16"/>
    <p:sldId id="286" r:id="rId17"/>
    <p:sldId id="282" r:id="rId18"/>
    <p:sldId id="273" r:id="rId19"/>
    <p:sldId id="287" r:id="rId20"/>
    <p:sldId id="290" r:id="rId21"/>
    <p:sldId id="288" r:id="rId22"/>
    <p:sldId id="291"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854" y="-13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D90D093B-704B-4C21-829D-665A6AB0EE32}" type="datetimeFigureOut">
              <a:rPr lang="en-US" smtClean="0"/>
              <a:t>2/18/2014</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2DA458E-21F1-4A67-BCB2-77EECC349263}" type="slidenum">
              <a:rPr lang="en-US" smtClean="0"/>
              <a:t>‹#›</a:t>
            </a:fld>
            <a:endParaRPr lang="en-US"/>
          </a:p>
        </p:txBody>
      </p:sp>
    </p:spTree>
    <p:extLst>
      <p:ext uri="{BB962C8B-B14F-4D97-AF65-F5344CB8AC3E}">
        <p14:creationId xmlns:p14="http://schemas.microsoft.com/office/powerpoint/2010/main" val="3235074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AC5F8F0-EE56-4E95-B174-2130B7DFB60F}" type="datetimeFigureOut">
              <a:rPr lang="en-US" smtClean="0"/>
              <a:pPr/>
              <a:t>2/18/2014</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186C523-9146-4BEC-9FFD-064B066344FB}" type="slidenum">
              <a:rPr lang="en-US" smtClean="0"/>
              <a:pPr/>
              <a:t>‹#›</a:t>
            </a:fld>
            <a:endParaRPr lang="en-US"/>
          </a:p>
        </p:txBody>
      </p:sp>
    </p:spTree>
    <p:extLst>
      <p:ext uri="{BB962C8B-B14F-4D97-AF65-F5344CB8AC3E}">
        <p14:creationId xmlns:p14="http://schemas.microsoft.com/office/powerpoint/2010/main" val="281343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86C523-9146-4BEC-9FFD-064B066344F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86C523-9146-4BEC-9FFD-064B066344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8665626-508C-4751-BC9F-9F6E41A6E262}" type="datetimeFigureOut">
              <a:rPr lang="en-US" smtClean="0"/>
              <a:pPr/>
              <a:t>2/18/2014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A46A08-9966-4DC8-8D05-A3218FD6D49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65626-508C-4751-BC9F-9F6E41A6E262}"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65626-508C-4751-BC9F-9F6E41A6E262}"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65626-508C-4751-BC9F-9F6E41A6E262}"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665626-508C-4751-BC9F-9F6E41A6E262}"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A46A08-9966-4DC8-8D05-A3218FD6D4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665626-508C-4751-BC9F-9F6E41A6E262}"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665626-508C-4751-BC9F-9F6E41A6E262}" type="datetimeFigureOut">
              <a:rPr lang="en-US" smtClean="0"/>
              <a:pPr/>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665626-508C-4751-BC9F-9F6E41A6E262}" type="datetimeFigureOut">
              <a:rPr lang="en-US" smtClean="0"/>
              <a:pPr/>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65626-508C-4751-BC9F-9F6E41A6E262}" type="datetimeFigureOut">
              <a:rPr lang="en-US" smtClean="0"/>
              <a:pPr/>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665626-508C-4751-BC9F-9F6E41A6E262}"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665626-508C-4751-BC9F-9F6E41A6E262}"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46A08-9966-4DC8-8D05-A3218FD6D4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8665626-508C-4751-BC9F-9F6E41A6E262}" type="datetimeFigureOut">
              <a:rPr lang="en-US" smtClean="0"/>
              <a:pPr/>
              <a:t>2/18/2014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A46A08-9966-4DC8-8D05-A3218FD6D4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llegeboard.co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www.actstudent.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228600"/>
            <a:ext cx="7924800" cy="1107996"/>
          </a:xfrm>
          <a:prstGeom prst="rect">
            <a:avLst/>
          </a:prstGeom>
          <a:noFill/>
          <a:ln>
            <a:solidFill>
              <a:schemeClr val="bg1"/>
            </a:solidFill>
          </a:ln>
          <a:effectLst>
            <a:outerShdw blurRad="50800" dist="38100" dir="5400000" algn="t" rotWithShape="0">
              <a:prstClr val="black">
                <a:alpha val="40000"/>
              </a:prstClr>
            </a:outerShdw>
          </a:effectLst>
        </p:spPr>
        <p:style>
          <a:lnRef idx="1">
            <a:schemeClr val="accent4"/>
          </a:lnRef>
          <a:fillRef idx="1003">
            <a:schemeClr val="lt2"/>
          </a:fillRef>
          <a:effectRef idx="2">
            <a:schemeClr val="accent4"/>
          </a:effectRef>
          <a:fontRef idx="minor">
            <a:schemeClr val="lt1"/>
          </a:fontRef>
        </p:style>
        <p:txBody>
          <a:bodyPr wrap="square" lIns="91440" tIns="45720" rIns="91440" bIns="45720">
            <a:spAutoFit/>
          </a:bodyPr>
          <a:lstStyle/>
          <a:p>
            <a:pPr algn="ctr"/>
            <a:r>
              <a:rPr lang="en-US" sz="6600" dirty="0" smtClean="0">
                <a:ln w="10541" cmpd="sng">
                  <a:solidFill>
                    <a:srgbClr val="7D7D7D">
                      <a:tint val="100000"/>
                      <a:shade val="100000"/>
                      <a:satMod val="110000"/>
                    </a:srgbClr>
                  </a:solidFill>
                  <a:prstDash val="solid"/>
                </a:ln>
                <a:solidFill>
                  <a:schemeClr val="bg1"/>
                </a:solidFill>
                <a:effectLst>
                  <a:outerShdw blurRad="50800" dist="38100" dir="2700000" algn="tl" rotWithShape="0">
                    <a:prstClr val="black">
                      <a:alpha val="40000"/>
                    </a:prstClr>
                  </a:outerShdw>
                </a:effectLst>
                <a:latin typeface="Bodoni MT Black" pitchFamily="18" charset="0"/>
              </a:rPr>
              <a:t>SAT </a:t>
            </a:r>
            <a:r>
              <a:rPr lang="en-US" sz="6600" smtClean="0">
                <a:ln w="10541" cmpd="sng">
                  <a:solidFill>
                    <a:srgbClr val="7D7D7D">
                      <a:tint val="100000"/>
                      <a:shade val="100000"/>
                      <a:satMod val="110000"/>
                    </a:srgbClr>
                  </a:solidFill>
                  <a:prstDash val="solid"/>
                </a:ln>
                <a:solidFill>
                  <a:schemeClr val="bg1"/>
                </a:solidFill>
                <a:effectLst>
                  <a:outerShdw blurRad="50800" dist="38100" dir="2700000" algn="tl" rotWithShape="0">
                    <a:prstClr val="black">
                      <a:alpha val="40000"/>
                    </a:prstClr>
                  </a:outerShdw>
                </a:effectLst>
                <a:latin typeface="Bodoni MT Black" pitchFamily="18" charset="0"/>
              </a:rPr>
              <a:t>or ACT?</a:t>
            </a:r>
            <a:endParaRPr lang="en-US" sz="6600" cap="none" spc="0" dirty="0">
              <a:ln w="10541" cmpd="sng">
                <a:solidFill>
                  <a:srgbClr val="7D7D7D">
                    <a:tint val="100000"/>
                    <a:shade val="100000"/>
                    <a:satMod val="110000"/>
                  </a:srgbClr>
                </a:solidFill>
                <a:prstDash val="solid"/>
              </a:ln>
              <a:solidFill>
                <a:schemeClr val="bg1"/>
              </a:solidFill>
              <a:effectLst>
                <a:outerShdw blurRad="50800" dist="38100" dir="2700000" algn="tl" rotWithShape="0">
                  <a:prstClr val="black">
                    <a:alpha val="40000"/>
                  </a:prstClr>
                </a:outerShdw>
              </a:effectLst>
              <a:latin typeface="Bodoni MT Black" pitchFamily="18" charset="0"/>
            </a:endParaRPr>
          </a:p>
        </p:txBody>
      </p:sp>
      <p:sp>
        <p:nvSpPr>
          <p:cNvPr id="2" name="TextBox 1"/>
          <p:cNvSpPr txBox="1"/>
          <p:nvPr/>
        </p:nvSpPr>
        <p:spPr>
          <a:xfrm>
            <a:off x="914400" y="1905000"/>
            <a:ext cx="7467600" cy="403187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dirty="0" smtClean="0"/>
              <a:t>WELCOME To the JSSG Presentation</a:t>
            </a:r>
            <a:r>
              <a:rPr lang="en-US" dirty="0" smtClean="0"/>
              <a:t>:</a:t>
            </a:r>
          </a:p>
          <a:p>
            <a:pPr algn="ctr"/>
            <a:r>
              <a:rPr lang="en-US" sz="8800" dirty="0" smtClean="0"/>
              <a:t>SAT vs. ACT</a:t>
            </a:r>
          </a:p>
          <a:p>
            <a:pPr algn="ctr"/>
            <a:r>
              <a:rPr lang="en-US" sz="5400" dirty="0" smtClean="0"/>
              <a:t>February 13, 2014</a:t>
            </a:r>
          </a:p>
          <a:p>
            <a:endParaRPr lang="en-US"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bg1"/>
                </a:solidFill>
              </a:rPr>
              <a:t>CONTENT – the essay</a:t>
            </a:r>
            <a:endParaRPr lang="en-US" dirty="0">
              <a:solidFill>
                <a:schemeClr val="bg1"/>
              </a:solidFill>
            </a:endParaRPr>
          </a:p>
        </p:txBody>
      </p:sp>
      <p:sp>
        <p:nvSpPr>
          <p:cNvPr id="8" name="Content Placeholder 7"/>
          <p:cNvSpPr>
            <a:spLocks noGrp="1"/>
          </p:cNvSpPr>
          <p:nvPr>
            <p:ph idx="1"/>
          </p:nvPr>
        </p:nvSpPr>
        <p:spPr/>
        <p:txBody>
          <a:bodyPr>
            <a:normAutofit fontScale="92500"/>
          </a:bodyPr>
          <a:lstStyle/>
          <a:p>
            <a:pPr>
              <a:buNone/>
            </a:pPr>
            <a:r>
              <a:rPr lang="en-US" b="1" dirty="0" smtClean="0"/>
              <a:t>ACT questions tend to be more straightforward</a:t>
            </a:r>
            <a:r>
              <a:rPr lang="en-US" dirty="0" smtClean="0"/>
              <a:t>.</a:t>
            </a:r>
          </a:p>
          <a:p>
            <a:r>
              <a:rPr lang="en-US" dirty="0" smtClean="0"/>
              <a:t>ACT questions are often easier to understand on a first read. On the SAT, you may need to spend time figuring out what you're being asked before you can start solving the problem. For example, here are sample questions from the SAT essay and the ACT writing test (their name for the essay):</a:t>
            </a:r>
          </a:p>
          <a:p>
            <a:r>
              <a:rPr lang="en-US" i="1" dirty="0" smtClean="0"/>
              <a:t>SAT: What is your view of the claim that something unsuccessful can still have some value?</a:t>
            </a:r>
            <a:br>
              <a:rPr lang="en-US" i="1" dirty="0" smtClean="0"/>
            </a:br>
            <a:r>
              <a:rPr lang="en-US" i="1" dirty="0" smtClean="0"/>
              <a:t>ACT: In your view, should high schools become more tolerant of cheating?</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bg1"/>
                </a:solidFill>
              </a:rPr>
              <a:t>SCORING</a:t>
            </a:r>
            <a:endParaRPr lang="en-US" dirty="0">
              <a:solidFill>
                <a:schemeClr val="bg1"/>
              </a:solidFill>
            </a:endParaRPr>
          </a:p>
        </p:txBody>
      </p:sp>
      <p:sp>
        <p:nvSpPr>
          <p:cNvPr id="8" name="Text Placeholder 7"/>
          <p:cNvSpPr>
            <a:spLocks noGrp="1"/>
          </p:cNvSpPr>
          <p:nvPr>
            <p:ph type="body" idx="1"/>
          </p:nvPr>
        </p:nvSpPr>
        <p:spPr/>
        <p:txBody>
          <a:bodyPr>
            <a:normAutofit/>
          </a:bodyPr>
          <a:lstStyle/>
          <a:p>
            <a:pPr algn="ctr"/>
            <a:r>
              <a:rPr lang="en-US" sz="3600" u="sng" dirty="0" smtClean="0"/>
              <a:t>SAT</a:t>
            </a:r>
            <a:endParaRPr lang="en-US" sz="3600" u="sng" dirty="0"/>
          </a:p>
        </p:txBody>
      </p:sp>
      <p:sp>
        <p:nvSpPr>
          <p:cNvPr id="10" name="Text Placeholder 9"/>
          <p:cNvSpPr>
            <a:spLocks noGrp="1"/>
          </p:cNvSpPr>
          <p:nvPr>
            <p:ph type="body" sz="half" idx="3"/>
          </p:nvPr>
        </p:nvSpPr>
        <p:spPr/>
        <p:txBody>
          <a:bodyPr>
            <a:normAutofit/>
          </a:bodyPr>
          <a:lstStyle/>
          <a:p>
            <a:pPr algn="ctr"/>
            <a:r>
              <a:rPr lang="en-US" sz="3600" u="sng" dirty="0" smtClean="0"/>
              <a:t>ACT</a:t>
            </a:r>
            <a:endParaRPr lang="en-US" sz="3600" u="sng" dirty="0"/>
          </a:p>
        </p:txBody>
      </p:sp>
      <p:sp>
        <p:nvSpPr>
          <p:cNvPr id="9" name="Content Placeholder 8"/>
          <p:cNvSpPr>
            <a:spLocks noGrp="1"/>
          </p:cNvSpPr>
          <p:nvPr>
            <p:ph sz="quarter" idx="2"/>
          </p:nvPr>
        </p:nvSpPr>
        <p:spPr/>
        <p:txBody>
          <a:bodyPr/>
          <a:lstStyle/>
          <a:p>
            <a:r>
              <a:rPr lang="en-US" dirty="0" smtClean="0"/>
              <a:t>Total score = 2400</a:t>
            </a:r>
          </a:p>
          <a:p>
            <a:r>
              <a:rPr lang="en-US" dirty="0" smtClean="0"/>
              <a:t>Critical Reading 200-800</a:t>
            </a:r>
          </a:p>
          <a:p>
            <a:r>
              <a:rPr lang="en-US" dirty="0" smtClean="0"/>
              <a:t>Math 200-800</a:t>
            </a:r>
          </a:p>
          <a:p>
            <a:r>
              <a:rPr lang="en-US" dirty="0" smtClean="0"/>
              <a:t>Writing 200-800</a:t>
            </a:r>
            <a:endParaRPr lang="en-US" dirty="0"/>
          </a:p>
        </p:txBody>
      </p:sp>
      <p:sp>
        <p:nvSpPr>
          <p:cNvPr id="11" name="Content Placeholder 10"/>
          <p:cNvSpPr>
            <a:spLocks noGrp="1"/>
          </p:cNvSpPr>
          <p:nvPr>
            <p:ph sz="quarter" idx="4"/>
          </p:nvPr>
        </p:nvSpPr>
        <p:spPr/>
        <p:txBody>
          <a:bodyPr/>
          <a:lstStyle/>
          <a:p>
            <a:r>
              <a:rPr lang="en-US" dirty="0" smtClean="0"/>
              <a:t>Total composite score of 1-36 (based on average of 4 tests)</a:t>
            </a:r>
          </a:p>
          <a:p>
            <a:r>
              <a:rPr lang="en-US" dirty="0" smtClean="0"/>
              <a:t>Score of 0-12 for optional essay	</a:t>
            </a:r>
            <a:endParaRPr lang="en-US" dirty="0"/>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SCORING</a:t>
            </a:r>
            <a:endParaRPr lang="en-US" dirty="0">
              <a:solidFill>
                <a:schemeClr val="bg1"/>
              </a:solidFill>
            </a:endParaRPr>
          </a:p>
        </p:txBody>
      </p:sp>
      <p:sp>
        <p:nvSpPr>
          <p:cNvPr id="8" name="Text Placeholder 7"/>
          <p:cNvSpPr>
            <a:spLocks noGrp="1"/>
          </p:cNvSpPr>
          <p:nvPr>
            <p:ph type="body" idx="1"/>
          </p:nvPr>
        </p:nvSpPr>
        <p:spPr/>
        <p:txBody>
          <a:bodyPr>
            <a:normAutofit/>
          </a:bodyPr>
          <a:lstStyle/>
          <a:p>
            <a:pPr algn="ctr"/>
            <a:r>
              <a:rPr lang="en-US" sz="3600" u="sng" dirty="0" smtClean="0"/>
              <a:t>SAT</a:t>
            </a:r>
            <a:endParaRPr lang="en-US" sz="3600" u="sng" dirty="0"/>
          </a:p>
        </p:txBody>
      </p:sp>
      <p:sp>
        <p:nvSpPr>
          <p:cNvPr id="10" name="Text Placeholder 9"/>
          <p:cNvSpPr>
            <a:spLocks noGrp="1"/>
          </p:cNvSpPr>
          <p:nvPr>
            <p:ph type="body" sz="half" idx="3"/>
          </p:nvPr>
        </p:nvSpPr>
        <p:spPr/>
        <p:txBody>
          <a:bodyPr>
            <a:normAutofit/>
          </a:bodyPr>
          <a:lstStyle/>
          <a:p>
            <a:pPr algn="ctr"/>
            <a:r>
              <a:rPr lang="en-US" sz="3600" u="sng" dirty="0" smtClean="0"/>
              <a:t>ACT</a:t>
            </a:r>
            <a:endParaRPr lang="en-US" sz="3600" u="sng" dirty="0"/>
          </a:p>
        </p:txBody>
      </p:sp>
      <p:sp>
        <p:nvSpPr>
          <p:cNvPr id="9" name="Content Placeholder 8"/>
          <p:cNvSpPr>
            <a:spLocks noGrp="1"/>
          </p:cNvSpPr>
          <p:nvPr>
            <p:ph sz="quarter" idx="2"/>
          </p:nvPr>
        </p:nvSpPr>
        <p:spPr/>
        <p:txBody>
          <a:bodyPr/>
          <a:lstStyle/>
          <a:p>
            <a:r>
              <a:rPr lang="en-US" dirty="0" smtClean="0"/>
              <a:t>GUESSING PENALTY - ¼ point subtracted for wrong answers </a:t>
            </a:r>
          </a:p>
          <a:p>
            <a:r>
              <a:rPr lang="en-US" dirty="0" smtClean="0"/>
              <a:t>Your ENTIRE score history will be sent automatically to colleges – you may not choose scores</a:t>
            </a:r>
            <a:endParaRPr lang="en-US" dirty="0"/>
          </a:p>
        </p:txBody>
      </p:sp>
      <p:sp>
        <p:nvSpPr>
          <p:cNvPr id="11" name="Content Placeholder 10"/>
          <p:cNvSpPr>
            <a:spLocks noGrp="1"/>
          </p:cNvSpPr>
          <p:nvPr>
            <p:ph sz="quarter" idx="4"/>
          </p:nvPr>
        </p:nvSpPr>
        <p:spPr/>
        <p:txBody>
          <a:bodyPr/>
          <a:lstStyle/>
          <a:p>
            <a:r>
              <a:rPr lang="en-US" dirty="0" smtClean="0"/>
              <a:t>No GUESSING PENALTY – nothing subtracted for wrong answers</a:t>
            </a:r>
          </a:p>
          <a:p>
            <a:r>
              <a:rPr lang="en-US" dirty="0" smtClean="0"/>
              <a:t>You decide which scores to send to colleges  and may send just your highest scores</a:t>
            </a:r>
            <a:endParaRPr lang="en-US" dirty="0"/>
          </a:p>
        </p:txBody>
      </p:sp>
    </p:spTree>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SCORE CONVERSION</a:t>
            </a:r>
            <a:endParaRPr lang="en-US" dirty="0">
              <a:solidFill>
                <a:schemeClr val="bg1"/>
              </a:solidFill>
            </a:endParaRPr>
          </a:p>
        </p:txBody>
      </p:sp>
      <p:graphicFrame>
        <p:nvGraphicFramePr>
          <p:cNvPr id="7" name="Table 6"/>
          <p:cNvGraphicFramePr>
            <a:graphicFrameLocks noGrp="1"/>
          </p:cNvGraphicFramePr>
          <p:nvPr/>
        </p:nvGraphicFramePr>
        <p:xfrm>
          <a:off x="609600" y="1219200"/>
          <a:ext cx="8153400" cy="4648200"/>
        </p:xfrm>
        <a:graphic>
          <a:graphicData uri="http://schemas.openxmlformats.org/drawingml/2006/table">
            <a:tbl>
              <a:tblPr firstRow="1" bandRow="1">
                <a:tableStyleId>{21E4AEA4-8DFA-4A89-87EB-49C32662AFE0}</a:tableStyleId>
              </a:tblPr>
              <a:tblGrid>
                <a:gridCol w="2717800"/>
                <a:gridCol w="2717800"/>
                <a:gridCol w="2717800"/>
              </a:tblGrid>
              <a:tr h="706801">
                <a:tc>
                  <a:txBody>
                    <a:bodyPr/>
                    <a:lstStyle/>
                    <a:p>
                      <a:pPr marL="0" marR="0" algn="ctr">
                        <a:spcBef>
                          <a:spcPts val="0"/>
                        </a:spcBef>
                        <a:spcAft>
                          <a:spcPts val="0"/>
                        </a:spcAft>
                      </a:pPr>
                      <a:r>
                        <a:rPr lang="en-US" sz="1200" dirty="0" smtClean="0">
                          <a:solidFill>
                            <a:srgbClr val="000000"/>
                          </a:solidFill>
                          <a:latin typeface="Times New Roman"/>
                          <a:ea typeface="Calibri"/>
                        </a:rPr>
                        <a:t>ACT</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smtClean="0">
                          <a:solidFill>
                            <a:srgbClr val="000000"/>
                          </a:solidFill>
                          <a:latin typeface="Times New Roman"/>
                          <a:ea typeface="Calibri"/>
                        </a:rPr>
                        <a:t>SAT </a:t>
                      </a:r>
                    </a:p>
                    <a:p>
                      <a:pPr marL="0" marR="0" algn="ctr">
                        <a:spcBef>
                          <a:spcPts val="0"/>
                        </a:spcBef>
                        <a:spcAft>
                          <a:spcPts val="0"/>
                        </a:spcAft>
                      </a:pPr>
                      <a:r>
                        <a:rPr lang="en-US" sz="1200" dirty="0" smtClean="0">
                          <a:solidFill>
                            <a:srgbClr val="000000"/>
                          </a:solidFill>
                          <a:latin typeface="Times New Roman"/>
                          <a:ea typeface="Calibri"/>
                        </a:rPr>
                        <a:t>MATH/READING</a:t>
                      </a:r>
                      <a:endParaRPr lang="en-US" sz="1200" dirty="0">
                        <a:solidFill>
                          <a:srgbClr val="000000"/>
                        </a:solidFill>
                        <a:latin typeface="Times New Roman"/>
                        <a:ea typeface="Calibri"/>
                      </a:endParaRPr>
                    </a:p>
                  </a:txBody>
                  <a:tcPr marL="68580" marR="68580" marT="0" marB="0" anchor="b"/>
                </a:tc>
                <a:tc>
                  <a:txBody>
                    <a:bodyPr/>
                    <a:lstStyle/>
                    <a:p>
                      <a:pPr marL="0" marR="0" algn="ctr">
                        <a:spcBef>
                          <a:spcPts val="0"/>
                        </a:spcBef>
                        <a:spcAft>
                          <a:spcPts val="0"/>
                        </a:spcAft>
                      </a:pPr>
                      <a:r>
                        <a:rPr lang="en-US" sz="1200" dirty="0" smtClean="0">
                          <a:solidFill>
                            <a:srgbClr val="000000"/>
                          </a:solidFill>
                          <a:latin typeface="Times New Roman"/>
                          <a:ea typeface="Calibri"/>
                        </a:rPr>
                        <a:t>SAT </a:t>
                      </a:r>
                    </a:p>
                    <a:p>
                      <a:pPr marL="0" marR="0" algn="ctr">
                        <a:spcBef>
                          <a:spcPts val="0"/>
                        </a:spcBef>
                        <a:spcAft>
                          <a:spcPts val="0"/>
                        </a:spcAft>
                      </a:pPr>
                      <a:r>
                        <a:rPr lang="en-US" sz="1200" dirty="0" smtClean="0">
                          <a:solidFill>
                            <a:srgbClr val="000000"/>
                          </a:solidFill>
                          <a:latin typeface="Times New Roman"/>
                          <a:ea typeface="Calibri"/>
                        </a:rPr>
                        <a:t>MATH,</a:t>
                      </a:r>
                      <a:r>
                        <a:rPr lang="en-US" sz="1200" baseline="0" dirty="0" smtClean="0">
                          <a:solidFill>
                            <a:srgbClr val="000000"/>
                          </a:solidFill>
                          <a:latin typeface="Times New Roman"/>
                          <a:ea typeface="Calibri"/>
                        </a:rPr>
                        <a:t> READING, WRITING</a:t>
                      </a:r>
                      <a:endParaRPr lang="en-US" sz="1200" dirty="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36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1600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2400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35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1560-1590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2340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34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1510-1550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2260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33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1460-1500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2190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a:t>32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1410-1450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2130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a:t>31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1360-1400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2040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a:t>30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1320-1350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1980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a:t>29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1280-1310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1920 </a:t>
                      </a:r>
                      <a:endParaRPr lang="en-US" sz="1200" dirty="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a:t>28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1240-1270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1860 </a:t>
                      </a:r>
                      <a:endParaRPr lang="en-US" sz="1200" dirty="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27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1210-1230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1820 </a:t>
                      </a:r>
                      <a:endParaRPr lang="en-US" sz="1200">
                        <a:solidFill>
                          <a:srgbClr val="000000"/>
                        </a:solidFill>
                        <a:latin typeface="Times New Roman"/>
                        <a:ea typeface="Calibri"/>
                      </a:endParaRPr>
                    </a:p>
                  </a:txBody>
                  <a:tcPr marL="68580" marR="68580" marT="0" marB="0" anchor="ctr"/>
                </a:tc>
              </a:tr>
              <a:tr h="358309">
                <a:tc>
                  <a:txBody>
                    <a:bodyPr/>
                    <a:lstStyle/>
                    <a:p>
                      <a:pPr marL="0" marR="0" algn="ctr">
                        <a:spcBef>
                          <a:spcPts val="0"/>
                        </a:spcBef>
                        <a:spcAft>
                          <a:spcPts val="0"/>
                        </a:spcAft>
                      </a:pPr>
                      <a:r>
                        <a:rPr lang="en-US" sz="1600" dirty="0"/>
                        <a:t>26 </a:t>
                      </a:r>
                      <a:endParaRPr lang="en-US" sz="1200"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a:t>1170-1200 </a:t>
                      </a:r>
                      <a:endParaRPr lang="en-US" sz="120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600" dirty="0"/>
                        <a:t>1760 </a:t>
                      </a:r>
                      <a:endParaRPr lang="en-US" sz="1200" dirty="0">
                        <a:solidFill>
                          <a:srgbClr val="000000"/>
                        </a:solidFill>
                        <a:latin typeface="Times New Roman"/>
                        <a:ea typeface="Calibri"/>
                      </a:endParaRPr>
                    </a:p>
                  </a:txBody>
                  <a:tcPr marL="68580" marR="68580" marT="0" marB="0" anchor="ctr"/>
                </a:tc>
              </a:tr>
            </a:tbl>
          </a:graphicData>
        </a:graphic>
      </p:graphicFrame>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SCORE CONVERSION</a:t>
            </a:r>
            <a:endParaRPr lang="en-US" dirty="0">
              <a:solidFill>
                <a:schemeClr val="bg1"/>
              </a:solidFill>
            </a:endParaRPr>
          </a:p>
        </p:txBody>
      </p:sp>
      <p:graphicFrame>
        <p:nvGraphicFramePr>
          <p:cNvPr id="7" name="Content Placeholder 6"/>
          <p:cNvGraphicFramePr>
            <a:graphicFrameLocks noGrp="1"/>
          </p:cNvGraphicFramePr>
          <p:nvPr>
            <p:ph idx="1"/>
          </p:nvPr>
        </p:nvGraphicFramePr>
        <p:xfrm>
          <a:off x="457200" y="1600200"/>
          <a:ext cx="8305800" cy="4419600"/>
        </p:xfrm>
        <a:graphic>
          <a:graphicData uri="http://schemas.openxmlformats.org/drawingml/2006/table">
            <a:tbl>
              <a:tblPr firstRow="1" bandRow="1">
                <a:tableStyleId>{21E4AEA4-8DFA-4A89-87EB-49C32662AFE0}</a:tableStyleId>
              </a:tblPr>
              <a:tblGrid>
                <a:gridCol w="2768600"/>
                <a:gridCol w="2768600"/>
                <a:gridCol w="2768600"/>
              </a:tblGrid>
              <a:tr h="276225">
                <a:tc>
                  <a:txBody>
                    <a:bodyPr/>
                    <a:lstStyle/>
                    <a:p>
                      <a:pPr marL="0" marR="0" algn="ctr">
                        <a:spcBef>
                          <a:spcPts val="0"/>
                        </a:spcBef>
                        <a:spcAft>
                          <a:spcPts val="0"/>
                        </a:spcAft>
                      </a:pPr>
                      <a:r>
                        <a:rPr lang="en-US" sz="1200" b="1" dirty="0" smtClean="0">
                          <a:solidFill>
                            <a:srgbClr val="000000"/>
                          </a:solidFill>
                          <a:latin typeface="Times New Roman"/>
                          <a:ea typeface="Calibri"/>
                        </a:rPr>
                        <a:t>ACT</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b="1" dirty="0" smtClean="0">
                          <a:solidFill>
                            <a:srgbClr val="000000"/>
                          </a:solidFill>
                          <a:latin typeface="Times New Roman"/>
                          <a:ea typeface="Calibri"/>
                        </a:rPr>
                        <a:t>SAT (math</a:t>
                      </a:r>
                      <a:r>
                        <a:rPr lang="en-US" sz="1200" b="1" baseline="0" dirty="0" smtClean="0">
                          <a:solidFill>
                            <a:srgbClr val="000000"/>
                          </a:solidFill>
                          <a:latin typeface="Times New Roman"/>
                          <a:ea typeface="Calibri"/>
                        </a:rPr>
                        <a:t>, reading)</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b="1" dirty="0" smtClean="0">
                          <a:solidFill>
                            <a:srgbClr val="000000"/>
                          </a:solidFill>
                          <a:latin typeface="Times New Roman"/>
                          <a:ea typeface="Calibri"/>
                        </a:rPr>
                        <a:t>SAT (math, reading, writing)</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dirty="0" smtClean="0"/>
                        <a:t>25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1130-1160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1700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dirty="0"/>
                        <a:t>24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1090-1120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1650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dirty="0"/>
                        <a:t>23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1060-1080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1590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22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1020-1050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1530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dirty="0"/>
                        <a:t>21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980-1010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1500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dirty="0"/>
                        <a:t>20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940-970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1410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19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900-930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1350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18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860-890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1290 </a:t>
                      </a:r>
                      <a:endParaRPr lang="en-US" sz="1200" b="1">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17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810-850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1210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16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760-800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1140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15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710-750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1060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14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660-700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1000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13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a:t>590-650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900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12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520-580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780 </a:t>
                      </a:r>
                      <a:endParaRPr lang="en-US" sz="1200" b="1" dirty="0">
                        <a:solidFill>
                          <a:srgbClr val="000000"/>
                        </a:solidFill>
                        <a:latin typeface="Times New Roman"/>
                        <a:ea typeface="Calibri"/>
                      </a:endParaRPr>
                    </a:p>
                  </a:txBody>
                  <a:tcPr marL="68580" marR="68580" marT="0" marB="0" anchor="ctr"/>
                </a:tc>
              </a:tr>
              <a:tr h="276225">
                <a:tc>
                  <a:txBody>
                    <a:bodyPr/>
                    <a:lstStyle/>
                    <a:p>
                      <a:pPr marL="0" marR="0" algn="ctr">
                        <a:spcBef>
                          <a:spcPts val="0"/>
                        </a:spcBef>
                        <a:spcAft>
                          <a:spcPts val="0"/>
                        </a:spcAft>
                      </a:pPr>
                      <a:r>
                        <a:rPr lang="en-US" sz="1200"/>
                        <a:t>11 </a:t>
                      </a:r>
                      <a:endParaRPr lang="en-US" sz="1200" b="1">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500-510 </a:t>
                      </a:r>
                      <a:endParaRPr lang="en-US" sz="1200" b="1" dirty="0">
                        <a:solidFill>
                          <a:srgbClr val="000000"/>
                        </a:solidFill>
                        <a:latin typeface="Times New Roman"/>
                        <a:ea typeface="Calibri"/>
                      </a:endParaRPr>
                    </a:p>
                  </a:txBody>
                  <a:tcPr marL="68580" marR="68580" marT="0" marB="0" anchor="ctr"/>
                </a:tc>
                <a:tc>
                  <a:txBody>
                    <a:bodyPr/>
                    <a:lstStyle/>
                    <a:p>
                      <a:pPr marL="0" marR="0" algn="ctr">
                        <a:spcBef>
                          <a:spcPts val="0"/>
                        </a:spcBef>
                        <a:spcAft>
                          <a:spcPts val="0"/>
                        </a:spcAft>
                      </a:pPr>
                      <a:r>
                        <a:rPr lang="en-US" sz="1200" dirty="0"/>
                        <a:t>750 </a:t>
                      </a:r>
                      <a:endParaRPr lang="en-US" sz="1200" b="1" dirty="0">
                        <a:solidFill>
                          <a:srgbClr val="000000"/>
                        </a:solidFill>
                        <a:latin typeface="Times New Roman"/>
                        <a:ea typeface="Calibri"/>
                      </a:endParaRPr>
                    </a:p>
                  </a:txBody>
                  <a:tcPr marL="68580" marR="68580" marT="0" marB="0" anchor="ctr"/>
                </a:tc>
              </a:tr>
            </a:tbl>
          </a:graphicData>
        </a:graphic>
      </p:graphicFrame>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COSTS</a:t>
            </a:r>
            <a:endParaRPr lang="en-US" dirty="0">
              <a:solidFill>
                <a:schemeClr val="bg1"/>
              </a:solidFill>
            </a:endParaRPr>
          </a:p>
        </p:txBody>
      </p:sp>
      <p:sp>
        <p:nvSpPr>
          <p:cNvPr id="9" name="Text Placeholder 8"/>
          <p:cNvSpPr>
            <a:spLocks noGrp="1"/>
          </p:cNvSpPr>
          <p:nvPr>
            <p:ph type="body" idx="1"/>
          </p:nvPr>
        </p:nvSpPr>
        <p:spPr/>
        <p:txBody>
          <a:bodyPr/>
          <a:lstStyle/>
          <a:p>
            <a:pPr algn="ctr"/>
            <a:r>
              <a:rPr lang="en-US" dirty="0" smtClean="0"/>
              <a:t>SAT	</a:t>
            </a:r>
            <a:endParaRPr lang="en-US" dirty="0"/>
          </a:p>
        </p:txBody>
      </p:sp>
      <p:sp>
        <p:nvSpPr>
          <p:cNvPr id="11" name="Text Placeholder 10"/>
          <p:cNvSpPr>
            <a:spLocks noGrp="1"/>
          </p:cNvSpPr>
          <p:nvPr>
            <p:ph type="body" sz="half" idx="3"/>
          </p:nvPr>
        </p:nvSpPr>
        <p:spPr/>
        <p:txBody>
          <a:bodyPr/>
          <a:lstStyle/>
          <a:p>
            <a:pPr algn="ctr"/>
            <a:r>
              <a:rPr lang="en-US" dirty="0" smtClean="0"/>
              <a:t>ACT</a:t>
            </a:r>
            <a:endParaRPr lang="en-US" dirty="0"/>
          </a:p>
        </p:txBody>
      </p:sp>
      <p:sp>
        <p:nvSpPr>
          <p:cNvPr id="10" name="Content Placeholder 9"/>
          <p:cNvSpPr>
            <a:spLocks noGrp="1"/>
          </p:cNvSpPr>
          <p:nvPr>
            <p:ph sz="quarter" idx="2"/>
          </p:nvPr>
        </p:nvSpPr>
        <p:spPr/>
        <p:txBody>
          <a:bodyPr/>
          <a:lstStyle/>
          <a:p>
            <a:r>
              <a:rPr lang="en-US" dirty="0" smtClean="0"/>
              <a:t>Reasoning Test - $91</a:t>
            </a:r>
          </a:p>
          <a:p>
            <a:pPr algn="ctr">
              <a:buNone/>
            </a:pPr>
            <a:r>
              <a:rPr lang="en-US" i="1" dirty="0" smtClean="0"/>
              <a:t>Fee waivers available</a:t>
            </a:r>
          </a:p>
          <a:p>
            <a:r>
              <a:rPr lang="en-US" dirty="0" smtClean="0"/>
              <a:t>Change or Late Fee - $27.50</a:t>
            </a:r>
          </a:p>
          <a:p>
            <a:r>
              <a:rPr lang="en-US" dirty="0" smtClean="0"/>
              <a:t>4 score reports free</a:t>
            </a:r>
          </a:p>
          <a:p>
            <a:r>
              <a:rPr lang="en-US" dirty="0" smtClean="0"/>
              <a:t>Additional score reports - $11.25</a:t>
            </a:r>
            <a:endParaRPr lang="en-US" dirty="0"/>
          </a:p>
        </p:txBody>
      </p:sp>
      <p:sp>
        <p:nvSpPr>
          <p:cNvPr id="12" name="Content Placeholder 11"/>
          <p:cNvSpPr>
            <a:spLocks noGrp="1"/>
          </p:cNvSpPr>
          <p:nvPr>
            <p:ph sz="quarter" idx="4"/>
          </p:nvPr>
        </p:nvSpPr>
        <p:spPr/>
        <p:txBody>
          <a:bodyPr/>
          <a:lstStyle/>
          <a:p>
            <a:r>
              <a:rPr lang="en-US" dirty="0" smtClean="0"/>
              <a:t>ACT (no writing $69.50 USD) ACT + Writing (85.50 USD)</a:t>
            </a:r>
          </a:p>
          <a:p>
            <a:r>
              <a:rPr lang="en-US" dirty="0" smtClean="0"/>
              <a:t>ACT + writing - $85.50</a:t>
            </a:r>
          </a:p>
          <a:p>
            <a:r>
              <a:rPr lang="en-US" dirty="0" smtClean="0"/>
              <a:t>4 score reports free</a:t>
            </a:r>
          </a:p>
          <a:p>
            <a:r>
              <a:rPr lang="en-US" dirty="0" smtClean="0"/>
              <a:t>Additional score reports $12.00</a:t>
            </a:r>
            <a:endParaRPr lang="en-US" dirty="0"/>
          </a:p>
        </p:txBody>
      </p:sp>
    </p:spTree>
  </p:cSld>
  <p:clrMapOvr>
    <a:masterClrMapping/>
  </p:clrMapOvr>
  <p:transition spd="slow">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How to Sign Up</a:t>
            </a:r>
            <a:endParaRPr lang="en-US" sz="6000" dirty="0"/>
          </a:p>
        </p:txBody>
      </p:sp>
      <p:sp>
        <p:nvSpPr>
          <p:cNvPr id="3" name="Text Placeholder 2"/>
          <p:cNvSpPr>
            <a:spLocks noGrp="1"/>
          </p:cNvSpPr>
          <p:nvPr>
            <p:ph type="body" idx="1"/>
          </p:nvPr>
        </p:nvSpPr>
        <p:spPr/>
        <p:txBody>
          <a:bodyPr>
            <a:noAutofit/>
          </a:bodyPr>
          <a:lstStyle/>
          <a:p>
            <a:r>
              <a:rPr lang="en-US" sz="5400" dirty="0" smtClean="0"/>
              <a:t>SAT</a:t>
            </a:r>
            <a:endParaRPr lang="en-US" sz="5400" dirty="0"/>
          </a:p>
        </p:txBody>
      </p:sp>
      <p:sp>
        <p:nvSpPr>
          <p:cNvPr id="4" name="Text Placeholder 3"/>
          <p:cNvSpPr>
            <a:spLocks noGrp="1"/>
          </p:cNvSpPr>
          <p:nvPr>
            <p:ph type="body" sz="half" idx="3"/>
          </p:nvPr>
        </p:nvSpPr>
        <p:spPr/>
        <p:txBody>
          <a:bodyPr>
            <a:noAutofit/>
          </a:bodyPr>
          <a:lstStyle/>
          <a:p>
            <a:r>
              <a:rPr lang="en-US" sz="4800" dirty="0" smtClean="0"/>
              <a:t>ACT</a:t>
            </a:r>
            <a:endParaRPr lang="en-US" sz="4800" dirty="0"/>
          </a:p>
        </p:txBody>
      </p:sp>
      <p:sp>
        <p:nvSpPr>
          <p:cNvPr id="5" name="Content Placeholder 4"/>
          <p:cNvSpPr>
            <a:spLocks noGrp="1"/>
          </p:cNvSpPr>
          <p:nvPr>
            <p:ph sz="quarter" idx="2"/>
          </p:nvPr>
        </p:nvSpPr>
        <p:spPr/>
        <p:txBody>
          <a:bodyPr>
            <a:normAutofit/>
          </a:bodyPr>
          <a:lstStyle/>
          <a:p>
            <a:endParaRPr lang="en-US" sz="2800" dirty="0" smtClean="0"/>
          </a:p>
          <a:p>
            <a:r>
              <a:rPr lang="en-US" sz="2800" dirty="0" smtClean="0"/>
              <a:t>http</a:t>
            </a:r>
            <a:r>
              <a:rPr lang="en-US" sz="2800" dirty="0"/>
              <a:t>://</a:t>
            </a:r>
            <a:r>
              <a:rPr lang="en-US" sz="2800" dirty="0" smtClean="0"/>
              <a:t>sat.collegeboard.org/register</a:t>
            </a:r>
            <a:endParaRPr lang="en-US" sz="2800" dirty="0"/>
          </a:p>
        </p:txBody>
      </p:sp>
      <p:sp>
        <p:nvSpPr>
          <p:cNvPr id="6" name="Content Placeholder 5"/>
          <p:cNvSpPr>
            <a:spLocks noGrp="1"/>
          </p:cNvSpPr>
          <p:nvPr>
            <p:ph sz="quarter" idx="4"/>
          </p:nvPr>
        </p:nvSpPr>
        <p:spPr/>
        <p:txBody>
          <a:bodyPr>
            <a:normAutofit/>
          </a:bodyPr>
          <a:lstStyle/>
          <a:p>
            <a:endParaRPr lang="en-US" sz="2800" dirty="0" smtClean="0"/>
          </a:p>
          <a:p>
            <a:r>
              <a:rPr lang="en-US" sz="2800" dirty="0" smtClean="0"/>
              <a:t>http</a:t>
            </a:r>
            <a:r>
              <a:rPr lang="en-US" sz="2800" dirty="0"/>
              <a:t>://www.actstudent.org/regist/</a:t>
            </a:r>
          </a:p>
        </p:txBody>
      </p:sp>
    </p:spTree>
    <p:extLst>
      <p:ext uri="{BB962C8B-B14F-4D97-AF65-F5344CB8AC3E}">
        <p14:creationId xmlns:p14="http://schemas.microsoft.com/office/powerpoint/2010/main" val="732805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TEST DATES for 2013-2014</a:t>
            </a:r>
            <a:endParaRPr lang="en-US" dirty="0">
              <a:solidFill>
                <a:schemeClr val="bg1"/>
              </a:solidFill>
            </a:endParaRPr>
          </a:p>
        </p:txBody>
      </p:sp>
      <p:sp>
        <p:nvSpPr>
          <p:cNvPr id="3" name="Text Placeholder 2"/>
          <p:cNvSpPr>
            <a:spLocks noGrp="1"/>
          </p:cNvSpPr>
          <p:nvPr>
            <p:ph type="body" idx="1"/>
          </p:nvPr>
        </p:nvSpPr>
        <p:spPr>
          <a:xfrm>
            <a:off x="228600" y="1524000"/>
            <a:ext cx="4040188" cy="750887"/>
          </a:xfrm>
        </p:spPr>
        <p:txBody>
          <a:bodyPr/>
          <a:lstStyle/>
          <a:p>
            <a:pPr algn="ctr"/>
            <a:r>
              <a:rPr lang="en-US" sz="3600" b="1" dirty="0" smtClean="0"/>
              <a:t>SAT</a:t>
            </a:r>
            <a:endParaRPr lang="en-US" sz="3600" b="1" dirty="0"/>
          </a:p>
        </p:txBody>
      </p:sp>
      <p:sp>
        <p:nvSpPr>
          <p:cNvPr id="4" name="Text Placeholder 3"/>
          <p:cNvSpPr>
            <a:spLocks noGrp="1"/>
          </p:cNvSpPr>
          <p:nvPr>
            <p:ph type="body" sz="half" idx="3"/>
          </p:nvPr>
        </p:nvSpPr>
        <p:spPr/>
        <p:txBody>
          <a:bodyPr/>
          <a:lstStyle/>
          <a:p>
            <a:pPr algn="ctr"/>
            <a:r>
              <a:rPr lang="en-US" sz="3600" b="1" dirty="0" smtClean="0"/>
              <a:t>ACT</a:t>
            </a:r>
            <a:endParaRPr lang="en-US" sz="3600" b="1"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64595227"/>
              </p:ext>
            </p:extLst>
          </p:nvPr>
        </p:nvGraphicFramePr>
        <p:xfrm>
          <a:off x="457200" y="2362200"/>
          <a:ext cx="3429000" cy="2966720"/>
        </p:xfrm>
        <a:graphic>
          <a:graphicData uri="http://schemas.openxmlformats.org/drawingml/2006/table">
            <a:tbl>
              <a:tblPr firstRow="1" bandRow="1">
                <a:tableStyleId>{93296810-A885-4BE3-A3E7-6D5BEEA58F35}</a:tableStyleId>
              </a:tblPr>
              <a:tblGrid>
                <a:gridCol w="1714500"/>
                <a:gridCol w="1714500"/>
              </a:tblGrid>
              <a:tr h="370840">
                <a:tc>
                  <a:txBody>
                    <a:bodyPr/>
                    <a:lstStyle/>
                    <a:p>
                      <a:r>
                        <a:rPr lang="en-US" dirty="0" smtClean="0"/>
                        <a:t>Test Date</a:t>
                      </a:r>
                      <a:endParaRPr lang="en-US" dirty="0"/>
                    </a:p>
                  </a:txBody>
                  <a:tcPr/>
                </a:tc>
                <a:tc>
                  <a:txBody>
                    <a:bodyPr/>
                    <a:lstStyle/>
                    <a:p>
                      <a:r>
                        <a:rPr lang="en-US" dirty="0" smtClean="0"/>
                        <a:t>Register by</a:t>
                      </a:r>
                      <a:endParaRPr lang="en-US" dirty="0"/>
                    </a:p>
                  </a:txBody>
                  <a:tcPr/>
                </a:tc>
              </a:tr>
              <a:tr h="370840">
                <a:tc>
                  <a:txBody>
                    <a:bodyPr/>
                    <a:lstStyle/>
                    <a:p>
                      <a:r>
                        <a:rPr lang="en-US" dirty="0" smtClean="0"/>
                        <a:t>October 5</a:t>
                      </a:r>
                      <a:endParaRPr lang="en-US" dirty="0"/>
                    </a:p>
                  </a:txBody>
                  <a:tcPr/>
                </a:tc>
                <a:tc>
                  <a:txBody>
                    <a:bodyPr/>
                    <a:lstStyle/>
                    <a:p>
                      <a:r>
                        <a:rPr lang="en-US" dirty="0" smtClean="0"/>
                        <a:t>September 6</a:t>
                      </a:r>
                      <a:endParaRPr lang="en-US" dirty="0"/>
                    </a:p>
                  </a:txBody>
                  <a:tcPr/>
                </a:tc>
              </a:tr>
              <a:tr h="370840">
                <a:tc>
                  <a:txBody>
                    <a:bodyPr/>
                    <a:lstStyle/>
                    <a:p>
                      <a:r>
                        <a:rPr lang="en-US" dirty="0" smtClean="0"/>
                        <a:t>**November 2</a:t>
                      </a:r>
                      <a:endParaRPr lang="en-US" dirty="0"/>
                    </a:p>
                  </a:txBody>
                  <a:tcPr>
                    <a:solidFill>
                      <a:srgbClr val="FFFF99"/>
                    </a:solidFill>
                  </a:tcPr>
                </a:tc>
                <a:tc>
                  <a:txBody>
                    <a:bodyPr/>
                    <a:lstStyle/>
                    <a:p>
                      <a:r>
                        <a:rPr lang="en-US" dirty="0" smtClean="0"/>
                        <a:t>October</a:t>
                      </a:r>
                      <a:r>
                        <a:rPr lang="en-US" baseline="0" dirty="0" smtClean="0"/>
                        <a:t> 3</a:t>
                      </a:r>
                      <a:endParaRPr lang="en-US" dirty="0"/>
                    </a:p>
                  </a:txBody>
                  <a:tcPr>
                    <a:solidFill>
                      <a:srgbClr val="FFFF99"/>
                    </a:solidFill>
                  </a:tcPr>
                </a:tc>
              </a:tr>
              <a:tr h="370840">
                <a:tc>
                  <a:txBody>
                    <a:bodyPr/>
                    <a:lstStyle/>
                    <a:p>
                      <a:r>
                        <a:rPr lang="en-US" dirty="0" smtClean="0"/>
                        <a:t>December 7</a:t>
                      </a:r>
                      <a:endParaRPr lang="en-US" dirty="0"/>
                    </a:p>
                  </a:txBody>
                  <a:tcPr/>
                </a:tc>
                <a:tc>
                  <a:txBody>
                    <a:bodyPr/>
                    <a:lstStyle/>
                    <a:p>
                      <a:r>
                        <a:rPr lang="en-US" dirty="0" smtClean="0"/>
                        <a:t>November 8</a:t>
                      </a:r>
                      <a:endParaRPr lang="en-US" dirty="0"/>
                    </a:p>
                  </a:txBody>
                  <a:tcPr/>
                </a:tc>
              </a:tr>
              <a:tr h="370840">
                <a:tc>
                  <a:txBody>
                    <a:bodyPr/>
                    <a:lstStyle/>
                    <a:p>
                      <a:r>
                        <a:rPr lang="en-US" dirty="0" smtClean="0"/>
                        <a:t>January</a:t>
                      </a:r>
                      <a:r>
                        <a:rPr lang="en-US" baseline="0" dirty="0" smtClean="0"/>
                        <a:t> 25</a:t>
                      </a:r>
                      <a:endParaRPr lang="en-US" dirty="0"/>
                    </a:p>
                  </a:txBody>
                  <a:tcPr/>
                </a:tc>
                <a:tc>
                  <a:txBody>
                    <a:bodyPr/>
                    <a:lstStyle/>
                    <a:p>
                      <a:r>
                        <a:rPr lang="en-US" dirty="0" smtClean="0"/>
                        <a:t>December 27</a:t>
                      </a:r>
                      <a:endParaRPr lang="en-US" dirty="0"/>
                    </a:p>
                  </a:txBody>
                  <a:tcPr/>
                </a:tc>
              </a:tr>
              <a:tr h="370840">
                <a:tc>
                  <a:txBody>
                    <a:bodyPr/>
                    <a:lstStyle/>
                    <a:p>
                      <a:r>
                        <a:rPr lang="en-US" dirty="0" smtClean="0"/>
                        <a:t>**March 8</a:t>
                      </a:r>
                      <a:endParaRPr lang="en-US" dirty="0"/>
                    </a:p>
                  </a:txBody>
                  <a:tcPr>
                    <a:solidFill>
                      <a:srgbClr val="FFFF99"/>
                    </a:solidFill>
                  </a:tcPr>
                </a:tc>
                <a:tc>
                  <a:txBody>
                    <a:bodyPr/>
                    <a:lstStyle/>
                    <a:p>
                      <a:r>
                        <a:rPr lang="en-US" dirty="0" smtClean="0"/>
                        <a:t>February 7</a:t>
                      </a:r>
                      <a:endParaRPr lang="en-US" dirty="0"/>
                    </a:p>
                  </a:txBody>
                  <a:tcPr>
                    <a:solidFill>
                      <a:srgbClr val="FFFF99"/>
                    </a:solidFill>
                  </a:tcPr>
                </a:tc>
              </a:tr>
              <a:tr h="370840">
                <a:tc>
                  <a:txBody>
                    <a:bodyPr/>
                    <a:lstStyle/>
                    <a:p>
                      <a:r>
                        <a:rPr lang="en-US" dirty="0" smtClean="0"/>
                        <a:t>May 3</a:t>
                      </a:r>
                      <a:endParaRPr lang="en-US" dirty="0"/>
                    </a:p>
                  </a:txBody>
                  <a:tcPr/>
                </a:tc>
                <a:tc>
                  <a:txBody>
                    <a:bodyPr/>
                    <a:lstStyle/>
                    <a:p>
                      <a:r>
                        <a:rPr lang="en-US" dirty="0" smtClean="0"/>
                        <a:t>April 4</a:t>
                      </a:r>
                      <a:endParaRPr lang="en-US" dirty="0"/>
                    </a:p>
                  </a:txBody>
                  <a:tcPr/>
                </a:tc>
              </a:tr>
              <a:tr h="370840">
                <a:tc>
                  <a:txBody>
                    <a:bodyPr/>
                    <a:lstStyle/>
                    <a:p>
                      <a:r>
                        <a:rPr lang="en-US" dirty="0" smtClean="0"/>
                        <a:t>June 7</a:t>
                      </a:r>
                      <a:endParaRPr lang="en-US" dirty="0"/>
                    </a:p>
                  </a:txBody>
                  <a:tcPr/>
                </a:tc>
                <a:tc>
                  <a:txBody>
                    <a:bodyPr/>
                    <a:lstStyle/>
                    <a:p>
                      <a:r>
                        <a:rPr lang="en-US" dirty="0" smtClean="0"/>
                        <a:t>May 9</a:t>
                      </a:r>
                      <a:endParaRPr lang="en-US" dirty="0"/>
                    </a:p>
                  </a:txBody>
                  <a:tcPr/>
                </a:tc>
              </a:tr>
            </a:tbl>
          </a:graphicData>
        </a:graphic>
      </p:graphicFrame>
      <p:graphicFrame>
        <p:nvGraphicFramePr>
          <p:cNvPr id="8" name="Content Placeholder 7"/>
          <p:cNvGraphicFramePr>
            <a:graphicFrameLocks noGrp="1"/>
          </p:cNvGraphicFramePr>
          <p:nvPr>
            <p:ph sz="quarter" idx="4"/>
          </p:nvPr>
        </p:nvGraphicFramePr>
        <p:xfrm>
          <a:off x="4876799" y="2362200"/>
          <a:ext cx="3581402" cy="2595880"/>
        </p:xfrm>
        <a:graphic>
          <a:graphicData uri="http://schemas.openxmlformats.org/drawingml/2006/table">
            <a:tbl>
              <a:tblPr firstRow="1" bandRow="1">
                <a:tableStyleId>{93296810-A885-4BE3-A3E7-6D5BEEA58F35}</a:tableStyleId>
              </a:tblPr>
              <a:tblGrid>
                <a:gridCol w="1790701"/>
                <a:gridCol w="1790701"/>
              </a:tblGrid>
              <a:tr h="370840">
                <a:tc>
                  <a:txBody>
                    <a:bodyPr/>
                    <a:lstStyle/>
                    <a:p>
                      <a:r>
                        <a:rPr lang="en-US" dirty="0" smtClean="0"/>
                        <a:t>Test Date</a:t>
                      </a:r>
                      <a:endParaRPr lang="en-US" dirty="0"/>
                    </a:p>
                  </a:txBody>
                  <a:tcPr/>
                </a:tc>
                <a:tc>
                  <a:txBody>
                    <a:bodyPr/>
                    <a:lstStyle/>
                    <a:p>
                      <a:r>
                        <a:rPr lang="en-US" dirty="0" smtClean="0"/>
                        <a:t>Register by</a:t>
                      </a:r>
                      <a:endParaRPr lang="en-US" dirty="0"/>
                    </a:p>
                  </a:txBody>
                  <a:tcPr/>
                </a:tc>
              </a:tr>
              <a:tr h="370840">
                <a:tc>
                  <a:txBody>
                    <a:bodyPr/>
                    <a:lstStyle/>
                    <a:p>
                      <a:r>
                        <a:rPr lang="en-US" dirty="0" smtClean="0"/>
                        <a:t>September 21</a:t>
                      </a:r>
                      <a:endParaRPr lang="en-US" dirty="0"/>
                    </a:p>
                  </a:txBody>
                  <a:tcPr marL="38100" marR="38100" marT="38100" marB="38100"/>
                </a:tc>
                <a:tc>
                  <a:txBody>
                    <a:bodyPr/>
                    <a:lstStyle/>
                    <a:p>
                      <a:r>
                        <a:rPr lang="en-US" dirty="0" smtClean="0"/>
                        <a:t>August 23</a:t>
                      </a:r>
                      <a:endParaRPr lang="en-US" dirty="0"/>
                    </a:p>
                  </a:txBody>
                  <a:tcPr marL="38100" marR="38100" marT="38100" marB="38100"/>
                </a:tc>
              </a:tr>
              <a:tr h="370840">
                <a:tc>
                  <a:txBody>
                    <a:bodyPr/>
                    <a:lstStyle/>
                    <a:p>
                      <a:r>
                        <a:rPr lang="en-US" dirty="0" smtClean="0"/>
                        <a:t>**October 26</a:t>
                      </a:r>
                      <a:endParaRPr lang="en-US" dirty="0"/>
                    </a:p>
                  </a:txBody>
                  <a:tcPr marL="38100" marR="38100" marT="38100" marB="38100">
                    <a:solidFill>
                      <a:srgbClr val="FFFF99"/>
                    </a:solidFill>
                  </a:tcPr>
                </a:tc>
                <a:tc>
                  <a:txBody>
                    <a:bodyPr/>
                    <a:lstStyle/>
                    <a:p>
                      <a:r>
                        <a:rPr lang="en-US" dirty="0" smtClean="0"/>
                        <a:t>September 27</a:t>
                      </a:r>
                      <a:endParaRPr lang="en-US" dirty="0"/>
                    </a:p>
                  </a:txBody>
                  <a:tcPr marL="38100" marR="38100" marT="38100" marB="38100">
                    <a:solidFill>
                      <a:srgbClr val="FFFF99"/>
                    </a:solidFill>
                  </a:tcPr>
                </a:tc>
              </a:tr>
              <a:tr h="370840">
                <a:tc>
                  <a:txBody>
                    <a:bodyPr/>
                    <a:lstStyle/>
                    <a:p>
                      <a:r>
                        <a:rPr lang="en-US" dirty="0" smtClean="0"/>
                        <a:t>December 14</a:t>
                      </a:r>
                      <a:endParaRPr lang="en-US" dirty="0"/>
                    </a:p>
                  </a:txBody>
                  <a:tcPr marL="38100" marR="38100" marT="38100" marB="38100"/>
                </a:tc>
                <a:tc>
                  <a:txBody>
                    <a:bodyPr/>
                    <a:lstStyle/>
                    <a:p>
                      <a:r>
                        <a:rPr lang="en-US" dirty="0" smtClean="0"/>
                        <a:t>November 8</a:t>
                      </a:r>
                      <a:endParaRPr lang="en-US" dirty="0"/>
                    </a:p>
                  </a:txBody>
                  <a:tcPr marL="38100" marR="38100" marT="38100" marB="38100"/>
                </a:tc>
              </a:tr>
              <a:tr h="370840">
                <a:tc>
                  <a:txBody>
                    <a:bodyPr/>
                    <a:lstStyle/>
                    <a:p>
                      <a:r>
                        <a:rPr lang="en-US" dirty="0" smtClean="0"/>
                        <a:t>February</a:t>
                      </a:r>
                      <a:r>
                        <a:rPr lang="en-US" baseline="0" dirty="0" smtClean="0"/>
                        <a:t> 8</a:t>
                      </a:r>
                      <a:endParaRPr lang="en-US" dirty="0"/>
                    </a:p>
                  </a:txBody>
                  <a:tcPr marL="38100" marR="38100" marT="38100" marB="38100"/>
                </a:tc>
                <a:tc>
                  <a:txBody>
                    <a:bodyPr/>
                    <a:lstStyle/>
                    <a:p>
                      <a:r>
                        <a:rPr lang="en-US" dirty="0" smtClean="0"/>
                        <a:t>January</a:t>
                      </a:r>
                      <a:r>
                        <a:rPr lang="en-US" baseline="0" dirty="0" smtClean="0"/>
                        <a:t> 10</a:t>
                      </a:r>
                      <a:endParaRPr lang="en-US" dirty="0"/>
                    </a:p>
                  </a:txBody>
                  <a:tcPr marL="38100" marR="38100" marT="38100" marB="38100"/>
                </a:tc>
              </a:tr>
              <a:tr h="370840">
                <a:tc>
                  <a:txBody>
                    <a:bodyPr/>
                    <a:lstStyle/>
                    <a:p>
                      <a:r>
                        <a:rPr lang="en-US" dirty="0" smtClean="0"/>
                        <a:t>**April 12</a:t>
                      </a:r>
                      <a:endParaRPr lang="en-US" dirty="0"/>
                    </a:p>
                  </a:txBody>
                  <a:tcPr marL="38100" marR="38100" marT="38100" marB="38100">
                    <a:solidFill>
                      <a:srgbClr val="FFFF99"/>
                    </a:solidFill>
                  </a:tcPr>
                </a:tc>
                <a:tc>
                  <a:txBody>
                    <a:bodyPr/>
                    <a:lstStyle/>
                    <a:p>
                      <a:r>
                        <a:rPr lang="en-US" dirty="0" smtClean="0"/>
                        <a:t>March 7</a:t>
                      </a:r>
                      <a:endParaRPr lang="en-US" dirty="0"/>
                    </a:p>
                  </a:txBody>
                  <a:tcPr marL="38100" marR="38100" marT="38100" marB="38100">
                    <a:solidFill>
                      <a:srgbClr val="FFFF99"/>
                    </a:solidFill>
                  </a:tcPr>
                </a:tc>
              </a:tr>
              <a:tr h="370840">
                <a:tc>
                  <a:txBody>
                    <a:bodyPr/>
                    <a:lstStyle/>
                    <a:p>
                      <a:r>
                        <a:rPr lang="en-US" dirty="0" smtClean="0"/>
                        <a:t>June 14</a:t>
                      </a:r>
                      <a:endParaRPr lang="en-US" dirty="0"/>
                    </a:p>
                  </a:txBody>
                  <a:tcPr marL="38100" marR="38100" marT="38100" marB="38100"/>
                </a:tc>
                <a:tc>
                  <a:txBody>
                    <a:bodyPr/>
                    <a:lstStyle/>
                    <a:p>
                      <a:r>
                        <a:rPr lang="en-US" dirty="0" smtClean="0"/>
                        <a:t>May</a:t>
                      </a:r>
                      <a:r>
                        <a:rPr lang="en-US" baseline="0" dirty="0" smtClean="0"/>
                        <a:t> 9</a:t>
                      </a:r>
                      <a:endParaRPr lang="en-US" dirty="0"/>
                    </a:p>
                  </a:txBody>
                  <a:tcPr marL="38100" marR="38100" marT="38100" marB="38100"/>
                </a:tc>
              </a:tr>
            </a:tbl>
          </a:graphicData>
        </a:graphic>
      </p:graphicFrame>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Since colleges accept both . . .</a:t>
            </a:r>
          </a:p>
          <a:p>
            <a:pPr>
              <a:buNone/>
            </a:pPr>
            <a:r>
              <a:rPr lang="en-US" dirty="0" smtClean="0"/>
              <a:t>		and since some students perform better on the ACT  . . .</a:t>
            </a:r>
          </a:p>
          <a:p>
            <a:pPr>
              <a:buNone/>
            </a:pPr>
            <a:r>
              <a:rPr lang="en-US" dirty="0" smtClean="0"/>
              <a:t>		and some perform better on the SAT . . .</a:t>
            </a:r>
          </a:p>
          <a:p>
            <a:pPr>
              <a:buNone/>
            </a:pPr>
            <a:endParaRPr lang="en-US" dirty="0" smtClean="0"/>
          </a:p>
          <a:p>
            <a:pPr>
              <a:buNone/>
            </a:pPr>
            <a:r>
              <a:rPr lang="en-US" b="1" dirty="0" smtClean="0">
                <a:ln w="12700">
                  <a:solidFill>
                    <a:schemeClr val="bg1"/>
                  </a:solidFill>
                  <a:prstDash val="solid"/>
                </a:ln>
                <a:solidFill>
                  <a:schemeClr val="bg1"/>
                </a:solidFill>
                <a:effectLst>
                  <a:outerShdw blurRad="41275" dist="20320" dir="1800000" algn="tl" rotWithShape="0">
                    <a:srgbClr val="000000">
                      <a:alpha val="40000"/>
                    </a:srgbClr>
                  </a:outerShdw>
                </a:effectLst>
              </a:rPr>
              <a:t>It is to your advantage to investigate both exams.</a:t>
            </a:r>
          </a:p>
          <a:p>
            <a:pPr>
              <a:buNone/>
            </a:pPr>
            <a:endParaRPr lang="en-US" b="1" dirty="0" smtClean="0">
              <a:ln w="12700">
                <a:solidFill>
                  <a:schemeClr val="bg1"/>
                </a:solidFill>
                <a:prstDash val="solid"/>
              </a:ln>
              <a:solidFill>
                <a:schemeClr val="bg1"/>
              </a:solidFill>
              <a:effectLst>
                <a:outerShdw blurRad="41275" dist="20320" dir="1800000" algn="tl" rotWithShape="0">
                  <a:srgbClr val="000000">
                    <a:alpha val="40000"/>
                  </a:srgbClr>
                </a:outerShdw>
              </a:effectLst>
            </a:endParaRPr>
          </a:p>
          <a:p>
            <a:pPr>
              <a:buNone/>
            </a:pPr>
            <a:r>
              <a:rPr lang="en-US" b="1" dirty="0" smtClean="0">
                <a:ln w="12700">
                  <a:solidFill>
                    <a:schemeClr val="bg1"/>
                  </a:solidFill>
                  <a:prstDash val="solid"/>
                </a:ln>
                <a:solidFill>
                  <a:schemeClr val="bg1"/>
                </a:solidFill>
                <a:effectLst>
                  <a:outerShdw blurRad="41275" dist="20320" dir="1800000" algn="tl" rotWithShape="0">
                    <a:srgbClr val="000000">
                      <a:alpha val="40000"/>
                    </a:srgbClr>
                  </a:outerShdw>
                </a:effectLst>
              </a:rPr>
              <a:t>Free ACT and SAT Practice Tests at SMIS  February 15th</a:t>
            </a:r>
            <a:endParaRPr lang="en-US" b="1" dirty="0">
              <a:ln w="12700">
                <a:solidFill>
                  <a:schemeClr val="bg1"/>
                </a:solidFill>
                <a:prstDash val="solid"/>
              </a:ln>
              <a:solidFill>
                <a:schemeClr val="bg1"/>
              </a:solidFill>
              <a:effectLst>
                <a:outerShdw blurRad="41275" dist="20320" dir="1800000" algn="tl" rotWithShape="0">
                  <a:srgbClr val="000000">
                    <a:alpha val="40000"/>
                  </a:srgbClr>
                </a:outerShdw>
              </a:effectLst>
            </a:endParaRPr>
          </a:p>
        </p:txBody>
      </p:sp>
      <p:sp>
        <p:nvSpPr>
          <p:cNvPr id="7" name="Right Arrow 6"/>
          <p:cNvSpPr/>
          <p:nvPr/>
        </p:nvSpPr>
        <p:spPr>
          <a:xfrm>
            <a:off x="381000" y="2057400"/>
            <a:ext cx="978408" cy="484632"/>
          </a:xfrm>
          <a:prstGeom prst="right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 y="1600200"/>
            <a:ext cx="978408" cy="484632"/>
          </a:xfrm>
          <a:prstGeom prst="right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1000" y="2895600"/>
            <a:ext cx="978408" cy="484632"/>
          </a:xfrm>
          <a:prstGeom prst="right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Free ACT/SAT Practice TEST!</a:t>
            </a:r>
            <a:endParaRPr lang="en-US" dirty="0">
              <a:solidFill>
                <a:schemeClr val="bg1"/>
              </a:solidFill>
              <a:effectLst/>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Saturday </a:t>
            </a:r>
            <a:r>
              <a:rPr lang="en-US" sz="3600" dirty="0" err="1" smtClean="0">
                <a:solidFill>
                  <a:schemeClr val="bg1"/>
                </a:solidFill>
              </a:rPr>
              <a:t>Febuary</a:t>
            </a:r>
            <a:r>
              <a:rPr lang="en-US" sz="3600" dirty="0" smtClean="0">
                <a:solidFill>
                  <a:schemeClr val="bg1"/>
                </a:solidFill>
              </a:rPr>
              <a:t> 15</a:t>
            </a:r>
            <a:r>
              <a:rPr lang="en-US" sz="3600" baseline="30000" dirty="0" smtClean="0">
                <a:solidFill>
                  <a:schemeClr val="bg1"/>
                </a:solidFill>
              </a:rPr>
              <a:t>th</a:t>
            </a:r>
            <a:r>
              <a:rPr lang="en-US" sz="3600" dirty="0" smtClean="0">
                <a:solidFill>
                  <a:schemeClr val="bg1"/>
                </a:solidFill>
              </a:rPr>
              <a:t> in the morning</a:t>
            </a:r>
          </a:p>
          <a:p>
            <a:r>
              <a:rPr lang="en-US" sz="3600" dirty="0" smtClean="0">
                <a:solidFill>
                  <a:schemeClr val="bg1"/>
                </a:solidFill>
              </a:rPr>
              <a:t>Open to all high school students</a:t>
            </a:r>
          </a:p>
          <a:p>
            <a:r>
              <a:rPr lang="en-US" sz="3600" dirty="0" smtClean="0">
                <a:solidFill>
                  <a:schemeClr val="bg1"/>
                </a:solidFill>
              </a:rPr>
              <a:t>Sign up will be available later today</a:t>
            </a:r>
            <a:endParaRPr lang="en-US" sz="3600" dirty="0">
              <a:solidFill>
                <a:schemeClr val="bg1"/>
              </a:solidFill>
            </a:endParaRPr>
          </a:p>
        </p:txBody>
      </p:sp>
    </p:spTree>
    <p:extLst>
      <p:ext uri="{BB962C8B-B14F-4D97-AF65-F5344CB8AC3E}">
        <p14:creationId xmlns:p14="http://schemas.microsoft.com/office/powerpoint/2010/main" val="386732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College Admissions </a:t>
            </a:r>
            <a:br>
              <a:rPr lang="en-US" dirty="0" smtClean="0">
                <a:solidFill>
                  <a:schemeClr val="bg1"/>
                </a:solidFill>
              </a:rPr>
            </a:br>
            <a:r>
              <a:rPr lang="en-US" dirty="0" smtClean="0">
                <a:solidFill>
                  <a:schemeClr val="bg1"/>
                </a:solidFill>
              </a:rPr>
              <a:t> SAT or ACT?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Over 700 U.S. colleges do NOT require a standardized test for admission</a:t>
            </a:r>
            <a:endParaRPr lang="en-US" sz="1600" dirty="0" smtClean="0">
              <a:solidFill>
                <a:schemeClr val="bg1"/>
              </a:solidFill>
            </a:endParaRPr>
          </a:p>
          <a:p>
            <a:r>
              <a:rPr lang="en-US" dirty="0" smtClean="0">
                <a:solidFill>
                  <a:schemeClr val="bg1"/>
                </a:solidFill>
              </a:rPr>
              <a:t>But the majority of colleges require either the SAT or ACT – </a:t>
            </a:r>
          </a:p>
          <a:p>
            <a:pPr>
              <a:buNone/>
            </a:pPr>
            <a:endParaRPr lang="en-US" sz="1600" dirty="0"/>
          </a:p>
        </p:txBody>
      </p:sp>
      <p:sp>
        <p:nvSpPr>
          <p:cNvPr id="4" name="TextBox 3"/>
          <p:cNvSpPr txBox="1"/>
          <p:nvPr/>
        </p:nvSpPr>
        <p:spPr>
          <a:xfrm>
            <a:off x="762000" y="4114800"/>
            <a:ext cx="7467600" cy="1754326"/>
          </a:xfrm>
          <a:prstGeom prst="rect">
            <a:avLst/>
          </a:prstGeom>
          <a:solidFill>
            <a:srgbClr val="FFFF99">
              <a:alpha val="21961"/>
            </a:srgbClr>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3600" i="1" dirty="0" smtClean="0">
                <a:solidFill>
                  <a:schemeClr val="bg1"/>
                </a:solidFill>
              </a:rPr>
              <a:t>Since  admission to all colleges has become so competitive, you need to decide – which test is best for you?</a:t>
            </a:r>
            <a:endParaRPr lang="en-US" sz="3600" i="1" dirty="0">
              <a:solidFill>
                <a:schemeClr val="bg1"/>
              </a:solidFill>
            </a:endParaRPr>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The Road To College</a:t>
            </a:r>
            <a:endParaRPr lang="en-US" dirty="0">
              <a:solidFill>
                <a:schemeClr val="bg1"/>
              </a:solidFill>
              <a:effectLst/>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Realistic College List</a:t>
            </a:r>
          </a:p>
          <a:p>
            <a:r>
              <a:rPr lang="en-US" sz="4000" dirty="0" smtClean="0">
                <a:solidFill>
                  <a:schemeClr val="bg1"/>
                </a:solidFill>
              </a:rPr>
              <a:t>Visit Campus if possible</a:t>
            </a:r>
          </a:p>
          <a:p>
            <a:r>
              <a:rPr lang="en-US" sz="4000" dirty="0" smtClean="0">
                <a:solidFill>
                  <a:schemeClr val="bg1"/>
                </a:solidFill>
              </a:rPr>
              <a:t>Essay</a:t>
            </a:r>
          </a:p>
          <a:p>
            <a:r>
              <a:rPr lang="en-US" sz="4000" dirty="0" smtClean="0">
                <a:solidFill>
                  <a:schemeClr val="bg1"/>
                </a:solidFill>
              </a:rPr>
              <a:t>Letters of </a:t>
            </a:r>
            <a:r>
              <a:rPr lang="en-US" sz="4000" dirty="0" err="1" smtClean="0">
                <a:solidFill>
                  <a:schemeClr val="bg1"/>
                </a:solidFill>
              </a:rPr>
              <a:t>Reccommendation</a:t>
            </a:r>
            <a:endParaRPr lang="en-US" sz="4000" dirty="0" smtClean="0">
              <a:solidFill>
                <a:schemeClr val="bg1"/>
              </a:solidFill>
            </a:endParaRPr>
          </a:p>
          <a:p>
            <a:r>
              <a:rPr lang="en-US" sz="4000" dirty="0" smtClean="0">
                <a:solidFill>
                  <a:schemeClr val="bg1"/>
                </a:solidFill>
              </a:rPr>
              <a:t>Apply</a:t>
            </a:r>
          </a:p>
          <a:p>
            <a:pPr marL="137160" indent="0">
              <a:buNone/>
            </a:pPr>
            <a:endParaRPr lang="en-US" sz="4000" dirty="0">
              <a:solidFill>
                <a:schemeClr val="bg1"/>
              </a:solidFill>
            </a:endParaRPr>
          </a:p>
        </p:txBody>
      </p:sp>
    </p:spTree>
    <p:extLst>
      <p:ext uri="{BB962C8B-B14F-4D97-AF65-F5344CB8AC3E}">
        <p14:creationId xmlns:p14="http://schemas.microsoft.com/office/powerpoint/2010/main" val="803847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Also at 11:00am TODAY</a:t>
            </a:r>
            <a:endParaRPr lang="en-US" dirty="0">
              <a:solidFill>
                <a:schemeClr val="bg1"/>
              </a:solidFill>
              <a:effectLst/>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Summer Discover will be at the high school office</a:t>
            </a:r>
          </a:p>
          <a:p>
            <a:r>
              <a:rPr lang="en-US" sz="3600" dirty="0" smtClean="0">
                <a:solidFill>
                  <a:schemeClr val="bg1"/>
                </a:solidFill>
              </a:rPr>
              <a:t>Multiple campuses all over the USA and the world</a:t>
            </a:r>
          </a:p>
          <a:p>
            <a:r>
              <a:rPr lang="en-US" sz="3600" dirty="0" smtClean="0">
                <a:solidFill>
                  <a:schemeClr val="bg1"/>
                </a:solidFill>
              </a:rPr>
              <a:t>Academic Enrichment, Sports, Service, Internship Opportunities</a:t>
            </a:r>
            <a:endParaRPr lang="en-US" sz="3600" dirty="0">
              <a:solidFill>
                <a:schemeClr val="bg1"/>
              </a:solidFill>
            </a:endParaRPr>
          </a:p>
        </p:txBody>
      </p:sp>
    </p:spTree>
    <p:extLst>
      <p:ext uri="{BB962C8B-B14F-4D97-AF65-F5344CB8AC3E}">
        <p14:creationId xmlns:p14="http://schemas.microsoft.com/office/powerpoint/2010/main" val="2937412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effectLst/>
              </a:rPr>
              <a:t>Questions???</a:t>
            </a:r>
            <a:endParaRPr lang="en-US" sz="4000" dirty="0">
              <a:solidFill>
                <a:schemeClr val="bg1"/>
              </a:solidFill>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41935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3050"/>
            <a:ext cx="8229600" cy="1479550"/>
          </a:xfrm>
        </p:spPr>
        <p:txBody>
          <a:bodyPr>
            <a:normAutofit/>
          </a:bodyPr>
          <a:lstStyle/>
          <a:p>
            <a:r>
              <a:rPr lang="en-US" dirty="0" smtClean="0">
                <a:solidFill>
                  <a:schemeClr val="bg1"/>
                </a:solidFill>
              </a:rPr>
              <a:t>Facts about the </a:t>
            </a:r>
            <a:br>
              <a:rPr lang="en-US" dirty="0" smtClean="0">
                <a:solidFill>
                  <a:schemeClr val="bg1"/>
                </a:solidFill>
              </a:rPr>
            </a:br>
            <a:r>
              <a:rPr lang="en-US" dirty="0" smtClean="0">
                <a:solidFill>
                  <a:schemeClr val="bg1"/>
                </a:solidFill>
              </a:rPr>
              <a:t>SAT and ACT</a:t>
            </a:r>
            <a:endParaRPr lang="en-US" dirty="0">
              <a:solidFill>
                <a:schemeClr val="bg1"/>
              </a:solidFill>
            </a:endParaRPr>
          </a:p>
        </p:txBody>
      </p:sp>
      <p:sp>
        <p:nvSpPr>
          <p:cNvPr id="13" name="Text Placeholder 12"/>
          <p:cNvSpPr>
            <a:spLocks noGrp="1"/>
          </p:cNvSpPr>
          <p:nvPr>
            <p:ph type="body" idx="1"/>
          </p:nvPr>
        </p:nvSpPr>
        <p:spPr>
          <a:xfrm>
            <a:off x="457200" y="1535112"/>
            <a:ext cx="3048000" cy="827088"/>
          </a:xfrm>
        </p:spPr>
        <p:txBody>
          <a:bodyPr>
            <a:normAutofit/>
          </a:bodyPr>
          <a:lstStyle/>
          <a:p>
            <a:pPr algn="ctr"/>
            <a:r>
              <a:rPr lang="en-US" sz="3600" u="sng" dirty="0" smtClean="0"/>
              <a:t>SAT	</a:t>
            </a:r>
            <a:endParaRPr lang="en-US" sz="3600" u="sng" dirty="0"/>
          </a:p>
        </p:txBody>
      </p:sp>
      <p:sp>
        <p:nvSpPr>
          <p:cNvPr id="14" name="Content Placeholder 13"/>
          <p:cNvSpPr>
            <a:spLocks noGrp="1"/>
          </p:cNvSpPr>
          <p:nvPr>
            <p:ph sz="quarter" idx="2"/>
          </p:nvPr>
        </p:nvSpPr>
        <p:spPr>
          <a:xfrm>
            <a:off x="457200" y="2362201"/>
            <a:ext cx="4040188" cy="2057400"/>
          </a:xfrm>
        </p:spPr>
        <p:txBody>
          <a:bodyPr>
            <a:normAutofit lnSpcReduction="10000"/>
          </a:bodyPr>
          <a:lstStyle/>
          <a:p>
            <a:r>
              <a:rPr lang="en-US" dirty="0" smtClean="0"/>
              <a:t>Created and administered by College Board</a:t>
            </a:r>
          </a:p>
          <a:p>
            <a:r>
              <a:rPr lang="en-US" dirty="0" smtClean="0">
                <a:hlinkClick r:id="rId3"/>
              </a:rPr>
              <a:t>www.collegeboard.com   </a:t>
            </a:r>
            <a:endParaRPr lang="en-US" dirty="0" smtClean="0"/>
          </a:p>
          <a:p>
            <a:r>
              <a:rPr lang="en-US" dirty="0" smtClean="0"/>
              <a:t>Accepted by all colleges</a:t>
            </a:r>
          </a:p>
          <a:p>
            <a:endParaRPr lang="en-US" dirty="0"/>
          </a:p>
        </p:txBody>
      </p:sp>
      <p:sp>
        <p:nvSpPr>
          <p:cNvPr id="15" name="Text Placeholder 14"/>
          <p:cNvSpPr>
            <a:spLocks noGrp="1"/>
          </p:cNvSpPr>
          <p:nvPr>
            <p:ph type="body" sz="half" idx="3"/>
          </p:nvPr>
        </p:nvSpPr>
        <p:spPr>
          <a:xfrm>
            <a:off x="5410200" y="1600200"/>
            <a:ext cx="2136775" cy="750888"/>
          </a:xfrm>
        </p:spPr>
        <p:txBody>
          <a:bodyPr/>
          <a:lstStyle/>
          <a:p>
            <a:pPr algn="ctr"/>
            <a:r>
              <a:rPr lang="en-US" sz="3600" dirty="0" smtClean="0"/>
              <a:t>Act</a:t>
            </a:r>
            <a:r>
              <a:rPr lang="en-US" dirty="0" smtClean="0"/>
              <a:t>	</a:t>
            </a:r>
            <a:endParaRPr lang="en-US" dirty="0"/>
          </a:p>
        </p:txBody>
      </p:sp>
      <p:sp>
        <p:nvSpPr>
          <p:cNvPr id="16" name="Content Placeholder 15"/>
          <p:cNvSpPr>
            <a:spLocks noGrp="1"/>
          </p:cNvSpPr>
          <p:nvPr>
            <p:ph sz="quarter" idx="4"/>
          </p:nvPr>
        </p:nvSpPr>
        <p:spPr>
          <a:xfrm>
            <a:off x="4645025" y="2362201"/>
            <a:ext cx="4041775" cy="2286000"/>
          </a:xfrm>
        </p:spPr>
        <p:txBody>
          <a:bodyPr>
            <a:normAutofit lnSpcReduction="10000"/>
          </a:bodyPr>
          <a:lstStyle/>
          <a:p>
            <a:r>
              <a:rPr lang="en-US" dirty="0" smtClean="0"/>
              <a:t>Created and administered by ACT.org</a:t>
            </a:r>
          </a:p>
          <a:p>
            <a:r>
              <a:rPr lang="en-US" dirty="0" smtClean="0">
                <a:hlinkClick r:id="rId4"/>
              </a:rPr>
              <a:t>http://www.actstudent.org/ </a:t>
            </a:r>
            <a:endParaRPr lang="en-US" dirty="0" smtClean="0"/>
          </a:p>
          <a:p>
            <a:r>
              <a:rPr lang="en-US" dirty="0" smtClean="0"/>
              <a:t>Accepted by all colleges</a:t>
            </a:r>
            <a:endParaRPr lang="en-US" dirty="0"/>
          </a:p>
        </p:txBody>
      </p:sp>
      <p:sp>
        <p:nvSpPr>
          <p:cNvPr id="17" name="TextBox 16"/>
          <p:cNvSpPr txBox="1"/>
          <p:nvPr/>
        </p:nvSpPr>
        <p:spPr>
          <a:xfrm>
            <a:off x="685800" y="4724400"/>
            <a:ext cx="7848600" cy="1754326"/>
          </a:xfrm>
          <a:prstGeom prst="rect">
            <a:avLst/>
          </a:prstGeom>
          <a:solidFill>
            <a:srgbClr val="FFFF99"/>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3600" b="1" i="1" dirty="0" smtClean="0">
                <a:solidFill>
                  <a:schemeClr val="bg1"/>
                </a:solidFill>
              </a:rPr>
              <a:t>US Colleges say they don’t prefer one test over the other . . Japanese and Korean Colleges prefer the SAT </a:t>
            </a:r>
            <a:r>
              <a:rPr lang="en-US" sz="3600" b="1" i="1" dirty="0" smtClean="0"/>
              <a:t>.</a:t>
            </a:r>
            <a:endParaRPr lang="en-US" sz="3600" b="1" i="1"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chemeClr val="bg1"/>
                </a:solidFill>
              </a:rPr>
              <a:t>What’s the difference?</a:t>
            </a:r>
            <a:br>
              <a:rPr lang="en-US" dirty="0" smtClean="0">
                <a:solidFill>
                  <a:schemeClr val="bg1"/>
                </a:solidFill>
              </a:rPr>
            </a:br>
            <a:r>
              <a:rPr lang="en-US" dirty="0" smtClean="0">
                <a:solidFill>
                  <a:schemeClr val="bg1"/>
                </a:solidFill>
              </a:rPr>
              <a:t>CONTENT</a:t>
            </a:r>
            <a:endParaRPr lang="en-US" dirty="0">
              <a:solidFill>
                <a:schemeClr val="bg1"/>
              </a:solidFill>
            </a:endParaRPr>
          </a:p>
        </p:txBody>
      </p:sp>
      <p:sp>
        <p:nvSpPr>
          <p:cNvPr id="8" name="Text Placeholder 7"/>
          <p:cNvSpPr>
            <a:spLocks noGrp="1"/>
          </p:cNvSpPr>
          <p:nvPr>
            <p:ph type="body" idx="1"/>
          </p:nvPr>
        </p:nvSpPr>
        <p:spPr/>
        <p:txBody>
          <a:bodyPr/>
          <a:lstStyle/>
          <a:p>
            <a:pPr algn="ctr"/>
            <a:r>
              <a:rPr lang="en-US" sz="3600" u="sng" dirty="0" smtClean="0"/>
              <a:t>SAT</a:t>
            </a:r>
            <a:r>
              <a:rPr lang="en-US" u="sng" dirty="0" smtClean="0"/>
              <a:t>	</a:t>
            </a:r>
            <a:endParaRPr lang="en-US" u="sng" dirty="0"/>
          </a:p>
        </p:txBody>
      </p:sp>
      <p:sp>
        <p:nvSpPr>
          <p:cNvPr id="9" name="Content Placeholder 8"/>
          <p:cNvSpPr>
            <a:spLocks noGrp="1"/>
          </p:cNvSpPr>
          <p:nvPr>
            <p:ph sz="quarter" idx="2"/>
          </p:nvPr>
        </p:nvSpPr>
        <p:spPr>
          <a:xfrm>
            <a:off x="609600" y="2286000"/>
            <a:ext cx="4040188" cy="2819400"/>
          </a:xfrm>
        </p:spPr>
        <p:txBody>
          <a:bodyPr>
            <a:normAutofit/>
          </a:bodyPr>
          <a:lstStyle/>
          <a:p>
            <a:r>
              <a:rPr lang="en-US" dirty="0" smtClean="0"/>
              <a:t>Reasoning and problem-solving skills </a:t>
            </a:r>
          </a:p>
          <a:p>
            <a:r>
              <a:rPr lang="en-US" dirty="0" smtClean="0"/>
              <a:t>4 sections </a:t>
            </a:r>
          </a:p>
          <a:p>
            <a:r>
              <a:rPr lang="en-US" b="1" dirty="0" smtClean="0">
                <a:solidFill>
                  <a:schemeClr val="bg1"/>
                </a:solidFill>
              </a:rPr>
              <a:t>3 hours, 45 minutes</a:t>
            </a:r>
          </a:p>
          <a:p>
            <a:pPr>
              <a:buNone/>
            </a:pPr>
            <a:endParaRPr lang="en-US" dirty="0" smtClean="0"/>
          </a:p>
        </p:txBody>
      </p:sp>
      <p:sp>
        <p:nvSpPr>
          <p:cNvPr id="10" name="Text Placeholder 9"/>
          <p:cNvSpPr>
            <a:spLocks noGrp="1"/>
          </p:cNvSpPr>
          <p:nvPr>
            <p:ph type="body" sz="half" idx="3"/>
          </p:nvPr>
        </p:nvSpPr>
        <p:spPr/>
        <p:txBody>
          <a:bodyPr>
            <a:normAutofit/>
          </a:bodyPr>
          <a:lstStyle/>
          <a:p>
            <a:pPr algn="ctr"/>
            <a:r>
              <a:rPr lang="en-US" sz="3600" u="sng" dirty="0" smtClean="0"/>
              <a:t>ACT</a:t>
            </a:r>
            <a:endParaRPr lang="en-US" sz="3600" u="sng" dirty="0"/>
          </a:p>
        </p:txBody>
      </p:sp>
      <p:sp>
        <p:nvSpPr>
          <p:cNvPr id="11" name="Content Placeholder 10"/>
          <p:cNvSpPr>
            <a:spLocks noGrp="1"/>
          </p:cNvSpPr>
          <p:nvPr>
            <p:ph sz="quarter" idx="4"/>
          </p:nvPr>
        </p:nvSpPr>
        <p:spPr>
          <a:xfrm>
            <a:off x="5102225" y="2286000"/>
            <a:ext cx="4041775" cy="2743200"/>
          </a:xfrm>
        </p:spPr>
        <p:txBody>
          <a:bodyPr>
            <a:normAutofit fontScale="92500" lnSpcReduction="20000"/>
          </a:bodyPr>
          <a:lstStyle/>
          <a:p>
            <a:r>
              <a:rPr lang="en-US" dirty="0" smtClean="0"/>
              <a:t>Curriculum-based</a:t>
            </a:r>
          </a:p>
          <a:p>
            <a:r>
              <a:rPr lang="en-US" dirty="0" smtClean="0"/>
              <a:t>Questions more knowledge-based and some think even more “straightforward”</a:t>
            </a:r>
          </a:p>
          <a:p>
            <a:r>
              <a:rPr lang="en-US" dirty="0" smtClean="0"/>
              <a:t>10 sections </a:t>
            </a:r>
          </a:p>
          <a:p>
            <a:r>
              <a:rPr lang="en-US" b="1" dirty="0" smtClean="0">
                <a:solidFill>
                  <a:schemeClr val="bg1"/>
                </a:solidFill>
              </a:rPr>
              <a:t>2 hours 55 minutes </a:t>
            </a:r>
            <a:r>
              <a:rPr lang="en-US" dirty="0" smtClean="0"/>
              <a:t>(plus 30 minutes with optional writing test)	</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1"/>
                </a:solidFill>
              </a:rPr>
              <a:t>CONTENT - sections</a:t>
            </a:r>
            <a:endParaRPr lang="en-US" dirty="0">
              <a:solidFill>
                <a:schemeClr val="bg1"/>
              </a:solidFill>
            </a:endParaRPr>
          </a:p>
        </p:txBody>
      </p:sp>
      <p:sp>
        <p:nvSpPr>
          <p:cNvPr id="6" name="Text Placeholder 5"/>
          <p:cNvSpPr>
            <a:spLocks noGrp="1"/>
          </p:cNvSpPr>
          <p:nvPr>
            <p:ph type="body" idx="1"/>
          </p:nvPr>
        </p:nvSpPr>
        <p:spPr/>
        <p:txBody>
          <a:bodyPr/>
          <a:lstStyle/>
          <a:p>
            <a:pPr algn="ctr"/>
            <a:r>
              <a:rPr lang="en-US" sz="3600" u="sng" dirty="0" smtClean="0"/>
              <a:t>SAT</a:t>
            </a:r>
            <a:r>
              <a:rPr lang="en-US" u="sng" dirty="0" smtClean="0"/>
              <a:t>	</a:t>
            </a:r>
            <a:endParaRPr lang="en-US" u="sng" dirty="0"/>
          </a:p>
        </p:txBody>
      </p:sp>
      <p:sp>
        <p:nvSpPr>
          <p:cNvPr id="7" name="Content Placeholder 6"/>
          <p:cNvSpPr>
            <a:spLocks noGrp="1"/>
          </p:cNvSpPr>
          <p:nvPr>
            <p:ph sz="quarter" idx="2"/>
          </p:nvPr>
        </p:nvSpPr>
        <p:spPr>
          <a:xfrm>
            <a:off x="4648200" y="2209800"/>
            <a:ext cx="4040188" cy="3763963"/>
          </a:xfrm>
        </p:spPr>
        <p:txBody>
          <a:bodyPr>
            <a:normAutofit lnSpcReduction="10000"/>
          </a:bodyPr>
          <a:lstStyle/>
          <a:p>
            <a:pPr>
              <a:buNone/>
            </a:pPr>
            <a:r>
              <a:rPr lang="en-US" sz="2800" b="1" dirty="0" smtClean="0">
                <a:solidFill>
                  <a:schemeClr val="bg1"/>
                </a:solidFill>
              </a:rPr>
              <a:t>4 sections</a:t>
            </a:r>
          </a:p>
          <a:p>
            <a:r>
              <a:rPr lang="en-US" dirty="0" smtClean="0"/>
              <a:t>English (language/rhetoric)</a:t>
            </a:r>
          </a:p>
          <a:p>
            <a:r>
              <a:rPr lang="en-US" dirty="0" smtClean="0"/>
              <a:t>Math</a:t>
            </a:r>
          </a:p>
          <a:p>
            <a:r>
              <a:rPr lang="en-US" dirty="0" smtClean="0"/>
              <a:t>Science</a:t>
            </a:r>
          </a:p>
          <a:p>
            <a:r>
              <a:rPr lang="en-US" dirty="0" smtClean="0"/>
              <a:t>Reading</a:t>
            </a:r>
          </a:p>
          <a:p>
            <a:r>
              <a:rPr lang="en-US" dirty="0" smtClean="0"/>
              <a:t>Writing (optional – but colleges require it for admission)</a:t>
            </a:r>
            <a:endParaRPr lang="en-US" dirty="0"/>
          </a:p>
        </p:txBody>
      </p:sp>
      <p:sp>
        <p:nvSpPr>
          <p:cNvPr id="8" name="Text Placeholder 7"/>
          <p:cNvSpPr>
            <a:spLocks noGrp="1"/>
          </p:cNvSpPr>
          <p:nvPr>
            <p:ph type="body" sz="half" idx="3"/>
          </p:nvPr>
        </p:nvSpPr>
        <p:spPr/>
        <p:txBody>
          <a:bodyPr>
            <a:normAutofit/>
          </a:bodyPr>
          <a:lstStyle/>
          <a:p>
            <a:pPr algn="ctr"/>
            <a:r>
              <a:rPr lang="en-US" sz="3600" u="sng" dirty="0" smtClean="0"/>
              <a:t>ACT</a:t>
            </a:r>
            <a:endParaRPr lang="en-US" sz="3600" u="sng" dirty="0"/>
          </a:p>
        </p:txBody>
      </p:sp>
      <p:sp>
        <p:nvSpPr>
          <p:cNvPr id="9" name="Content Placeholder 8"/>
          <p:cNvSpPr>
            <a:spLocks noGrp="1"/>
          </p:cNvSpPr>
          <p:nvPr>
            <p:ph sz="quarter" idx="4"/>
          </p:nvPr>
        </p:nvSpPr>
        <p:spPr>
          <a:xfrm>
            <a:off x="381000" y="2362200"/>
            <a:ext cx="3889375" cy="3352800"/>
          </a:xfrm>
        </p:spPr>
        <p:txBody>
          <a:bodyPr/>
          <a:lstStyle/>
          <a:p>
            <a:pPr>
              <a:buNone/>
            </a:pPr>
            <a:r>
              <a:rPr lang="en-US" sz="2800" b="1" dirty="0" smtClean="0">
                <a:solidFill>
                  <a:schemeClr val="bg1"/>
                </a:solidFill>
              </a:rPr>
              <a:t>10 sections</a:t>
            </a:r>
          </a:p>
          <a:p>
            <a:r>
              <a:rPr lang="en-US" dirty="0" smtClean="0"/>
              <a:t>Essay + 2 multiple choice writing sections</a:t>
            </a:r>
          </a:p>
          <a:p>
            <a:r>
              <a:rPr lang="en-US" dirty="0" smtClean="0"/>
              <a:t>3 critical reading sections</a:t>
            </a:r>
          </a:p>
          <a:p>
            <a:r>
              <a:rPr lang="en-US" dirty="0" smtClean="0"/>
              <a:t>3 math sections</a:t>
            </a:r>
          </a:p>
          <a:p>
            <a:r>
              <a:rPr lang="en-US" dirty="0" smtClean="0"/>
              <a:t>1 experimental section</a:t>
            </a:r>
          </a:p>
          <a:p>
            <a:pPr>
              <a:buNone/>
            </a:pPr>
            <a:endParaRPr lang="en-US" dirty="0" smtClean="0"/>
          </a:p>
          <a:p>
            <a:endParaRPr lang="en-US" dirty="0" smtClean="0"/>
          </a:p>
          <a:p>
            <a:endParaRPr lang="en-US"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1"/>
                </a:solidFill>
              </a:rPr>
              <a:t>CONTENT – Critical Reading</a:t>
            </a:r>
            <a:endParaRPr lang="en-US" dirty="0">
              <a:solidFill>
                <a:schemeClr val="bg1"/>
              </a:solidFill>
            </a:endParaRPr>
          </a:p>
        </p:txBody>
      </p:sp>
      <p:sp>
        <p:nvSpPr>
          <p:cNvPr id="6" name="Text Placeholder 5"/>
          <p:cNvSpPr>
            <a:spLocks noGrp="1"/>
          </p:cNvSpPr>
          <p:nvPr>
            <p:ph type="body" idx="1"/>
          </p:nvPr>
        </p:nvSpPr>
        <p:spPr/>
        <p:txBody>
          <a:bodyPr>
            <a:normAutofit/>
          </a:bodyPr>
          <a:lstStyle/>
          <a:p>
            <a:pPr algn="ctr"/>
            <a:r>
              <a:rPr lang="en-US" sz="3900" u="sng" dirty="0" smtClean="0"/>
              <a:t>SAT</a:t>
            </a:r>
            <a:r>
              <a:rPr lang="en-US" sz="3900" dirty="0" smtClean="0"/>
              <a:t> </a:t>
            </a:r>
            <a:r>
              <a:rPr lang="en-US" dirty="0" smtClean="0"/>
              <a:t> - READING</a:t>
            </a:r>
            <a:endParaRPr lang="en-US" dirty="0"/>
          </a:p>
        </p:txBody>
      </p:sp>
      <p:sp>
        <p:nvSpPr>
          <p:cNvPr id="7" name="Content Placeholder 6"/>
          <p:cNvSpPr>
            <a:spLocks noGrp="1"/>
          </p:cNvSpPr>
          <p:nvPr>
            <p:ph sz="quarter" idx="2"/>
          </p:nvPr>
        </p:nvSpPr>
        <p:spPr>
          <a:xfrm>
            <a:off x="4648200" y="2286000"/>
            <a:ext cx="4040188" cy="3763963"/>
          </a:xfrm>
        </p:spPr>
        <p:txBody>
          <a:bodyPr/>
          <a:lstStyle/>
          <a:p>
            <a:r>
              <a:rPr lang="en-US" dirty="0" smtClean="0">
                <a:solidFill>
                  <a:schemeClr val="bg1"/>
                </a:solidFill>
              </a:rPr>
              <a:t>35 minutes</a:t>
            </a:r>
          </a:p>
          <a:p>
            <a:r>
              <a:rPr lang="en-US" dirty="0" smtClean="0"/>
              <a:t>4 reading comprehension passages</a:t>
            </a:r>
          </a:p>
          <a:p>
            <a:r>
              <a:rPr lang="en-US" dirty="0" smtClean="0"/>
              <a:t>40 questions (10 questions per passage)</a:t>
            </a:r>
            <a:endParaRPr lang="en-US" dirty="0"/>
          </a:p>
        </p:txBody>
      </p:sp>
      <p:sp>
        <p:nvSpPr>
          <p:cNvPr id="8" name="Text Placeholder 7"/>
          <p:cNvSpPr>
            <a:spLocks noGrp="1"/>
          </p:cNvSpPr>
          <p:nvPr>
            <p:ph type="body" sz="half" idx="3"/>
          </p:nvPr>
        </p:nvSpPr>
        <p:spPr/>
        <p:txBody>
          <a:bodyPr/>
          <a:lstStyle/>
          <a:p>
            <a:pPr algn="ctr"/>
            <a:r>
              <a:rPr lang="en-US" sz="3600" u="sng" dirty="0" smtClean="0"/>
              <a:t>ACT</a:t>
            </a:r>
            <a:r>
              <a:rPr lang="en-US" sz="3600" dirty="0" smtClean="0"/>
              <a:t> </a:t>
            </a:r>
            <a:r>
              <a:rPr lang="en-US" sz="2000" dirty="0" smtClean="0"/>
              <a:t>- </a:t>
            </a:r>
            <a:r>
              <a:rPr lang="en-US" dirty="0" smtClean="0"/>
              <a:t>Reading</a:t>
            </a:r>
          </a:p>
        </p:txBody>
      </p:sp>
      <p:sp>
        <p:nvSpPr>
          <p:cNvPr id="9" name="Content Placeholder 8"/>
          <p:cNvSpPr>
            <a:spLocks noGrp="1"/>
          </p:cNvSpPr>
          <p:nvPr>
            <p:ph sz="quarter" idx="4"/>
          </p:nvPr>
        </p:nvSpPr>
        <p:spPr>
          <a:xfrm>
            <a:off x="381000" y="2286000"/>
            <a:ext cx="4041775" cy="3763963"/>
          </a:xfrm>
        </p:spPr>
        <p:txBody>
          <a:bodyPr/>
          <a:lstStyle/>
          <a:p>
            <a:r>
              <a:rPr lang="en-US" dirty="0" smtClean="0">
                <a:solidFill>
                  <a:schemeClr val="bg1"/>
                </a:solidFill>
              </a:rPr>
              <a:t>70 minutes</a:t>
            </a:r>
          </a:p>
          <a:p>
            <a:r>
              <a:rPr lang="en-US" dirty="0" smtClean="0"/>
              <a:t>19 sentence completion</a:t>
            </a:r>
          </a:p>
          <a:p>
            <a:r>
              <a:rPr lang="en-US" dirty="0" smtClean="0"/>
              <a:t>4 short passages, 4 long passages, 2 comparison passages</a:t>
            </a:r>
          </a:p>
          <a:p>
            <a:r>
              <a:rPr lang="en-US" dirty="0" smtClean="0"/>
              <a:t>48 questions  passage-based reading</a:t>
            </a:r>
          </a:p>
          <a:p>
            <a:r>
              <a:rPr lang="en-US" dirty="0" smtClean="0"/>
              <a:t>More emphasis on VOCABULARY</a:t>
            </a:r>
          </a:p>
          <a:p>
            <a:endParaRPr lang="en-US" dirty="0" smtClean="0"/>
          </a:p>
        </p:txBody>
      </p:sp>
    </p:spTree>
  </p:cSld>
  <p:clrMapOvr>
    <a:masterClrMapping/>
  </p:clrMapOvr>
  <p:transition spd="slow">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bg1"/>
                </a:solidFill>
              </a:rPr>
              <a:t>CONTENT - Math</a:t>
            </a:r>
            <a:endParaRPr lang="en-US" dirty="0">
              <a:solidFill>
                <a:schemeClr val="bg1"/>
              </a:solidFill>
            </a:endParaRPr>
          </a:p>
        </p:txBody>
      </p:sp>
      <p:sp>
        <p:nvSpPr>
          <p:cNvPr id="8" name="Text Placeholder 7"/>
          <p:cNvSpPr>
            <a:spLocks noGrp="1"/>
          </p:cNvSpPr>
          <p:nvPr>
            <p:ph type="body" idx="1"/>
          </p:nvPr>
        </p:nvSpPr>
        <p:spPr/>
        <p:txBody>
          <a:bodyPr/>
          <a:lstStyle/>
          <a:p>
            <a:pPr algn="ctr"/>
            <a:r>
              <a:rPr lang="en-US" sz="3600" u="sng" dirty="0" smtClean="0"/>
              <a:t>SAT</a:t>
            </a:r>
            <a:r>
              <a:rPr lang="en-US" dirty="0" smtClean="0"/>
              <a:t> – MATH	</a:t>
            </a:r>
            <a:endParaRPr lang="en-US" dirty="0"/>
          </a:p>
        </p:txBody>
      </p:sp>
      <p:sp>
        <p:nvSpPr>
          <p:cNvPr id="10" name="Text Placeholder 9"/>
          <p:cNvSpPr>
            <a:spLocks noGrp="1"/>
          </p:cNvSpPr>
          <p:nvPr>
            <p:ph type="body" sz="half" idx="3"/>
          </p:nvPr>
        </p:nvSpPr>
        <p:spPr/>
        <p:txBody>
          <a:bodyPr/>
          <a:lstStyle/>
          <a:p>
            <a:pPr algn="ctr"/>
            <a:r>
              <a:rPr lang="en-US" sz="3600" u="sng" dirty="0" smtClean="0"/>
              <a:t>ACT</a:t>
            </a:r>
            <a:r>
              <a:rPr lang="en-US" dirty="0" smtClean="0"/>
              <a:t> - Math</a:t>
            </a:r>
            <a:endParaRPr lang="en-US" dirty="0"/>
          </a:p>
        </p:txBody>
      </p:sp>
      <p:sp>
        <p:nvSpPr>
          <p:cNvPr id="9" name="Content Placeholder 8"/>
          <p:cNvSpPr>
            <a:spLocks noGrp="1"/>
          </p:cNvSpPr>
          <p:nvPr>
            <p:ph sz="quarter" idx="2"/>
          </p:nvPr>
        </p:nvSpPr>
        <p:spPr>
          <a:xfrm>
            <a:off x="457200" y="2362200"/>
            <a:ext cx="4040188" cy="4267200"/>
          </a:xfrm>
        </p:spPr>
        <p:txBody>
          <a:bodyPr>
            <a:normAutofit fontScale="92500" lnSpcReduction="20000"/>
          </a:bodyPr>
          <a:lstStyle/>
          <a:p>
            <a:endParaRPr lang="en-US" dirty="0" smtClean="0"/>
          </a:p>
          <a:p>
            <a:r>
              <a:rPr lang="en-US" dirty="0" smtClean="0"/>
              <a:t>70 minutes, 54 questions </a:t>
            </a:r>
            <a:r>
              <a:rPr lang="en-US" sz="1800" dirty="0" smtClean="0"/>
              <a:t>(45 </a:t>
            </a:r>
            <a:r>
              <a:rPr lang="en-US" sz="1800" dirty="0" err="1" smtClean="0"/>
              <a:t>m.c</a:t>
            </a:r>
            <a:r>
              <a:rPr lang="en-US" sz="1800" dirty="0" smtClean="0"/>
              <a:t>. + 10 student-produced </a:t>
            </a:r>
            <a:r>
              <a:rPr lang="en-US" sz="1800" dirty="0" err="1" smtClean="0"/>
              <a:t>reponses</a:t>
            </a:r>
            <a:r>
              <a:rPr lang="en-US" sz="1800" dirty="0" smtClean="0"/>
              <a:t>)</a:t>
            </a:r>
          </a:p>
          <a:p>
            <a:r>
              <a:rPr lang="en-US" dirty="0" smtClean="0"/>
              <a:t>Math accounts for ½ (1600) or 1/3 (2400) of total score</a:t>
            </a:r>
          </a:p>
          <a:p>
            <a:r>
              <a:rPr lang="en-US" dirty="0" smtClean="0"/>
              <a:t>Topics covered</a:t>
            </a:r>
          </a:p>
          <a:p>
            <a:pPr>
              <a:buNone/>
            </a:pPr>
            <a:r>
              <a:rPr lang="en-US" dirty="0" smtClean="0"/>
              <a:t>	Arithmetic, geometry, algebra, and Algebra II</a:t>
            </a:r>
          </a:p>
          <a:p>
            <a:r>
              <a:rPr lang="en-US" dirty="0" smtClean="0"/>
              <a:t>Questions may be more reasoning that calculations</a:t>
            </a:r>
          </a:p>
          <a:p>
            <a:r>
              <a:rPr lang="en-US" dirty="0" smtClean="0"/>
              <a:t>May use calculator</a:t>
            </a:r>
          </a:p>
          <a:p>
            <a:pPr>
              <a:buNone/>
            </a:pPr>
            <a:endParaRPr lang="en-US" dirty="0" smtClean="0"/>
          </a:p>
          <a:p>
            <a:pPr>
              <a:buNone/>
            </a:pPr>
            <a:endParaRPr lang="en-US" dirty="0"/>
          </a:p>
        </p:txBody>
      </p:sp>
      <p:sp>
        <p:nvSpPr>
          <p:cNvPr id="11" name="Content Placeholder 10"/>
          <p:cNvSpPr>
            <a:spLocks noGrp="1"/>
          </p:cNvSpPr>
          <p:nvPr>
            <p:ph sz="quarter" idx="4"/>
          </p:nvPr>
        </p:nvSpPr>
        <p:spPr>
          <a:xfrm>
            <a:off x="4645025" y="2362200"/>
            <a:ext cx="4041775" cy="4114800"/>
          </a:xfrm>
        </p:spPr>
        <p:txBody>
          <a:bodyPr>
            <a:normAutofit fontScale="92500" lnSpcReduction="10000"/>
          </a:bodyPr>
          <a:lstStyle/>
          <a:p>
            <a:endParaRPr lang="en-US" dirty="0" smtClean="0"/>
          </a:p>
          <a:p>
            <a:r>
              <a:rPr lang="en-US" dirty="0" smtClean="0"/>
              <a:t>60 minutes, 60 questions </a:t>
            </a:r>
            <a:r>
              <a:rPr lang="en-US" sz="1800" dirty="0" smtClean="0"/>
              <a:t>(all multiple choice)</a:t>
            </a:r>
          </a:p>
          <a:p>
            <a:r>
              <a:rPr lang="en-US" dirty="0" smtClean="0"/>
              <a:t>Math accounts for ¼ of your total score</a:t>
            </a:r>
          </a:p>
          <a:p>
            <a:r>
              <a:rPr lang="en-US" dirty="0" smtClean="0"/>
              <a:t>Topics covered:</a:t>
            </a:r>
          </a:p>
          <a:p>
            <a:pPr>
              <a:buNone/>
            </a:pPr>
            <a:r>
              <a:rPr lang="en-US" dirty="0" smtClean="0"/>
              <a:t>	Arithmetic, algebra, geometry, and trigonometry</a:t>
            </a:r>
          </a:p>
          <a:p>
            <a:r>
              <a:rPr lang="en-US" dirty="0" smtClean="0"/>
              <a:t>Questions tend to be more </a:t>
            </a:r>
            <a:r>
              <a:rPr lang="en-US" dirty="0" err="1" smtClean="0"/>
              <a:t>straigtforward</a:t>
            </a:r>
            <a:endParaRPr lang="en-US" dirty="0" smtClean="0"/>
          </a:p>
          <a:p>
            <a:r>
              <a:rPr lang="en-US" dirty="0" smtClean="0"/>
              <a:t>May use calculator</a:t>
            </a:r>
            <a:endParaRPr lang="en-US" dirty="0"/>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CONTENT - Science</a:t>
            </a:r>
            <a:endParaRPr lang="en-US" dirty="0">
              <a:solidFill>
                <a:schemeClr val="bg1"/>
              </a:solidFill>
            </a:endParaRPr>
          </a:p>
        </p:txBody>
      </p:sp>
      <p:sp>
        <p:nvSpPr>
          <p:cNvPr id="3" name="Text Placeholder 2"/>
          <p:cNvSpPr>
            <a:spLocks noGrp="1"/>
          </p:cNvSpPr>
          <p:nvPr>
            <p:ph type="body" idx="1"/>
          </p:nvPr>
        </p:nvSpPr>
        <p:spPr/>
        <p:txBody>
          <a:bodyPr>
            <a:normAutofit/>
          </a:bodyPr>
          <a:lstStyle/>
          <a:p>
            <a:pPr algn="ctr"/>
            <a:r>
              <a:rPr lang="en-US" sz="3600" b="1" u="sng" dirty="0" smtClean="0"/>
              <a:t>Sat</a:t>
            </a:r>
            <a:r>
              <a:rPr lang="en-US" dirty="0" smtClean="0"/>
              <a:t> – Science		</a:t>
            </a:r>
          </a:p>
        </p:txBody>
      </p:sp>
      <p:sp>
        <p:nvSpPr>
          <p:cNvPr id="4" name="Text Placeholder 3"/>
          <p:cNvSpPr>
            <a:spLocks noGrp="1"/>
          </p:cNvSpPr>
          <p:nvPr>
            <p:ph type="body" sz="half" idx="3"/>
          </p:nvPr>
        </p:nvSpPr>
        <p:spPr/>
        <p:txBody>
          <a:bodyPr/>
          <a:lstStyle/>
          <a:p>
            <a:r>
              <a:rPr lang="en-US" sz="3600" b="1" u="sng" dirty="0" smtClean="0"/>
              <a:t>ACT</a:t>
            </a:r>
            <a:r>
              <a:rPr lang="en-US" dirty="0" smtClean="0"/>
              <a:t> - Science</a:t>
            </a:r>
            <a:endParaRPr lang="en-US" dirty="0"/>
          </a:p>
        </p:txBody>
      </p:sp>
      <p:sp>
        <p:nvSpPr>
          <p:cNvPr id="5" name="Content Placeholder 4"/>
          <p:cNvSpPr>
            <a:spLocks noGrp="1"/>
          </p:cNvSpPr>
          <p:nvPr>
            <p:ph sz="quarter" idx="2"/>
          </p:nvPr>
        </p:nvSpPr>
        <p:spPr/>
        <p:txBody>
          <a:bodyPr/>
          <a:lstStyle/>
          <a:p>
            <a:r>
              <a:rPr lang="en-US" dirty="0" smtClean="0"/>
              <a:t>Science not included</a:t>
            </a:r>
            <a:endParaRPr lang="en-US" dirty="0"/>
          </a:p>
        </p:txBody>
      </p:sp>
      <p:sp>
        <p:nvSpPr>
          <p:cNvPr id="6" name="Content Placeholder 5"/>
          <p:cNvSpPr>
            <a:spLocks noGrp="1"/>
          </p:cNvSpPr>
          <p:nvPr>
            <p:ph sz="quarter" idx="4"/>
          </p:nvPr>
        </p:nvSpPr>
        <p:spPr/>
        <p:txBody>
          <a:bodyPr/>
          <a:lstStyle/>
          <a:p>
            <a:r>
              <a:rPr lang="en-US" dirty="0" smtClean="0"/>
              <a:t>Science (analysis, interpretation, evaluation, basic content, and problem-solving)</a:t>
            </a:r>
            <a:endParaRPr lang="en-US" dirty="0"/>
          </a:p>
        </p:txBody>
      </p:sp>
    </p:spTree>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CONTENT – the Essay</a:t>
            </a:r>
            <a:endParaRPr lang="en-US" dirty="0">
              <a:solidFill>
                <a:schemeClr val="bg1"/>
              </a:solidFill>
            </a:endParaRPr>
          </a:p>
        </p:txBody>
      </p:sp>
      <p:sp>
        <p:nvSpPr>
          <p:cNvPr id="3" name="Text Placeholder 2"/>
          <p:cNvSpPr>
            <a:spLocks noGrp="1"/>
          </p:cNvSpPr>
          <p:nvPr>
            <p:ph type="body" idx="1"/>
          </p:nvPr>
        </p:nvSpPr>
        <p:spPr>
          <a:xfrm>
            <a:off x="381000" y="1676400"/>
            <a:ext cx="4040188" cy="750887"/>
          </a:xfrm>
        </p:spPr>
        <p:txBody>
          <a:bodyPr/>
          <a:lstStyle/>
          <a:p>
            <a:pPr algn="ctr"/>
            <a:r>
              <a:rPr lang="en-US" sz="3600" u="sng" dirty="0" smtClean="0"/>
              <a:t>SAT</a:t>
            </a:r>
            <a:r>
              <a:rPr lang="en-US" dirty="0" smtClean="0"/>
              <a:t>	- ESSAY	</a:t>
            </a:r>
            <a:endParaRPr lang="en-US" dirty="0"/>
          </a:p>
        </p:txBody>
      </p:sp>
      <p:sp>
        <p:nvSpPr>
          <p:cNvPr id="4" name="Text Placeholder 3"/>
          <p:cNvSpPr>
            <a:spLocks noGrp="1"/>
          </p:cNvSpPr>
          <p:nvPr>
            <p:ph type="body" sz="half" idx="3"/>
          </p:nvPr>
        </p:nvSpPr>
        <p:spPr>
          <a:xfrm>
            <a:off x="4648200" y="1524000"/>
            <a:ext cx="4041775" cy="750887"/>
          </a:xfrm>
        </p:spPr>
        <p:txBody>
          <a:bodyPr/>
          <a:lstStyle/>
          <a:p>
            <a:r>
              <a:rPr lang="en-US" sz="3600" u="sng" dirty="0" smtClean="0"/>
              <a:t>ACT</a:t>
            </a:r>
            <a:r>
              <a:rPr lang="en-US" dirty="0" smtClean="0"/>
              <a:t> - ESSAY</a:t>
            </a:r>
            <a:endParaRPr lang="en-US" dirty="0"/>
          </a:p>
        </p:txBody>
      </p:sp>
      <p:sp>
        <p:nvSpPr>
          <p:cNvPr id="5" name="Content Placeholder 4"/>
          <p:cNvSpPr>
            <a:spLocks noGrp="1"/>
          </p:cNvSpPr>
          <p:nvPr>
            <p:ph sz="quarter" idx="2"/>
          </p:nvPr>
        </p:nvSpPr>
        <p:spPr>
          <a:xfrm>
            <a:off x="457200" y="3094037"/>
            <a:ext cx="4040188" cy="3763963"/>
          </a:xfrm>
        </p:spPr>
        <p:txBody>
          <a:bodyPr/>
          <a:lstStyle/>
          <a:p>
            <a:r>
              <a:rPr lang="en-US" dirty="0" smtClean="0"/>
              <a:t>First thing you do</a:t>
            </a:r>
          </a:p>
          <a:p>
            <a:r>
              <a:rPr lang="en-US" dirty="0" smtClean="0"/>
              <a:t>25 minutes</a:t>
            </a:r>
          </a:p>
          <a:p>
            <a:r>
              <a:rPr lang="en-US" dirty="0" smtClean="0"/>
              <a:t>Factored into overall writing score</a:t>
            </a:r>
          </a:p>
          <a:p>
            <a:r>
              <a:rPr lang="en-US" dirty="0" smtClean="0"/>
              <a:t>Abstract, philosophical topic – pick a side</a:t>
            </a:r>
          </a:p>
          <a:p>
            <a:r>
              <a:rPr lang="en-US" dirty="0" smtClean="0"/>
              <a:t>Not optional</a:t>
            </a:r>
            <a:endParaRPr lang="en-US" dirty="0"/>
          </a:p>
        </p:txBody>
      </p:sp>
      <p:sp>
        <p:nvSpPr>
          <p:cNvPr id="6" name="Content Placeholder 5"/>
          <p:cNvSpPr>
            <a:spLocks noGrp="1"/>
          </p:cNvSpPr>
          <p:nvPr>
            <p:ph sz="quarter" idx="4"/>
          </p:nvPr>
        </p:nvSpPr>
        <p:spPr>
          <a:xfrm>
            <a:off x="4648200" y="2895600"/>
            <a:ext cx="4041775" cy="3763963"/>
          </a:xfrm>
        </p:spPr>
        <p:txBody>
          <a:bodyPr>
            <a:normAutofit fontScale="92500" lnSpcReduction="10000"/>
          </a:bodyPr>
          <a:lstStyle/>
          <a:p>
            <a:r>
              <a:rPr lang="en-US" dirty="0" smtClean="0"/>
              <a:t>Last thing you do</a:t>
            </a:r>
          </a:p>
          <a:p>
            <a:r>
              <a:rPr lang="en-US" dirty="0" smtClean="0"/>
              <a:t>30 minutes</a:t>
            </a:r>
          </a:p>
          <a:p>
            <a:r>
              <a:rPr lang="en-US" dirty="0" smtClean="0"/>
              <a:t>Not included in composite score</a:t>
            </a:r>
          </a:p>
          <a:p>
            <a:r>
              <a:rPr lang="en-US" dirty="0" smtClean="0"/>
              <a:t>Topic is about something of importance to high school students</a:t>
            </a:r>
          </a:p>
          <a:p>
            <a:r>
              <a:rPr lang="en-US" dirty="0" smtClean="0"/>
              <a:t>Take position, explain different sides</a:t>
            </a:r>
          </a:p>
          <a:p>
            <a:r>
              <a:rPr lang="en-US" dirty="0" smtClean="0"/>
              <a:t>Optional, though most schools require it	</a:t>
            </a:r>
            <a:endParaRPr lang="en-US" dirty="0"/>
          </a:p>
        </p:txBody>
      </p:sp>
    </p:spTree>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ss of 2009">
      <a:dk1>
        <a:sysClr val="windowText" lastClr="000000"/>
      </a:dk1>
      <a:lt1>
        <a:sysClr val="window" lastClr="FFFFFF"/>
      </a:lt1>
      <a:dk2>
        <a:srgbClr val="69676D"/>
      </a:dk2>
      <a:lt2>
        <a:srgbClr val="C9C2D1"/>
      </a:lt2>
      <a:accent1>
        <a:srgbClr val="C00000"/>
      </a:accent1>
      <a:accent2>
        <a:srgbClr val="BFBFBF"/>
      </a:accent2>
      <a:accent3>
        <a:srgbClr val="A5A5A5"/>
      </a:accent3>
      <a:accent4>
        <a:srgbClr val="BF1727"/>
      </a:accent4>
      <a:accent5>
        <a:srgbClr val="FFFFFF"/>
      </a:accent5>
      <a:accent6>
        <a:srgbClr val="595959"/>
      </a:accent6>
      <a:hlink>
        <a:srgbClr val="FFFFFF"/>
      </a:hlink>
      <a:folHlink>
        <a:srgbClr val="C0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2555</TotalTime>
  <Words>915</Words>
  <Application>Microsoft Office PowerPoint</Application>
  <PresentationFormat>On-screen Show (4:3)</PresentationFormat>
  <Paragraphs>289</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PowerPoint Presentation</vt:lpstr>
      <vt:lpstr>College Admissions   SAT or ACT?</vt:lpstr>
      <vt:lpstr>Facts about the  SAT and ACT</vt:lpstr>
      <vt:lpstr>What’s the difference? CONTENT</vt:lpstr>
      <vt:lpstr>CONTENT - sections</vt:lpstr>
      <vt:lpstr>CONTENT – Critical Reading</vt:lpstr>
      <vt:lpstr>CONTENT - Math</vt:lpstr>
      <vt:lpstr>CONTENT - Science</vt:lpstr>
      <vt:lpstr>CONTENT – the Essay</vt:lpstr>
      <vt:lpstr>CONTENT – the essay</vt:lpstr>
      <vt:lpstr>SCORING</vt:lpstr>
      <vt:lpstr>SCORING</vt:lpstr>
      <vt:lpstr>SCORE CONVERSION</vt:lpstr>
      <vt:lpstr>SCORE CONVERSION</vt:lpstr>
      <vt:lpstr>COSTS</vt:lpstr>
      <vt:lpstr>How to Sign Up</vt:lpstr>
      <vt:lpstr>TEST DATES for 2013-2014</vt:lpstr>
      <vt:lpstr>SO?..........</vt:lpstr>
      <vt:lpstr>Free ACT/SAT Practice TEST!</vt:lpstr>
      <vt:lpstr>The Road To College</vt:lpstr>
      <vt:lpstr>Also at 11:00am TODAY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Laurie</dc:creator>
  <cp:lastModifiedBy>DJ Feldmeyer</cp:lastModifiedBy>
  <cp:revision>51</cp:revision>
  <cp:lastPrinted>2014-01-29T06:57:44Z</cp:lastPrinted>
  <dcterms:created xsi:type="dcterms:W3CDTF">2008-09-06T19:17:39Z</dcterms:created>
  <dcterms:modified xsi:type="dcterms:W3CDTF">2014-02-18T04:22:25Z</dcterms:modified>
</cp:coreProperties>
</file>